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7" r:id="rId5"/>
    <p:sldId id="264" r:id="rId6"/>
    <p:sldId id="262" r:id="rId7"/>
    <p:sldId id="263" r:id="rId8"/>
    <p:sldId id="267" r:id="rId9"/>
    <p:sldId id="266" r:id="rId10"/>
    <p:sldId id="261" r:id="rId11"/>
    <p:sldId id="268" r:id="rId12"/>
    <p:sldId id="269" r:id="rId13"/>
    <p:sldId id="273" r:id="rId14"/>
    <p:sldId id="271"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101" d="100"/>
          <a:sy n="101" d="100"/>
        </p:scale>
        <p:origin x="13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5CEBE-F1BA-45F4-9D8A-A83A4A9035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88B41D-587F-44F8-85E2-05975D5806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A1E94F-5081-4D34-B0D1-42FBA1A95A61}"/>
              </a:ext>
            </a:extLst>
          </p:cNvPr>
          <p:cNvSpPr>
            <a:spLocks noGrp="1"/>
          </p:cNvSpPr>
          <p:nvPr>
            <p:ph type="dt" sz="half" idx="10"/>
          </p:nvPr>
        </p:nvSpPr>
        <p:spPr/>
        <p:txBody>
          <a:bodyPr/>
          <a:lstStyle/>
          <a:p>
            <a:fld id="{7FD0A348-BB3E-4140-B086-AC12F143E362}" type="datetimeFigureOut">
              <a:rPr lang="en-US" smtClean="0"/>
              <a:t>6/18/2021</a:t>
            </a:fld>
            <a:endParaRPr lang="en-US"/>
          </a:p>
        </p:txBody>
      </p:sp>
      <p:sp>
        <p:nvSpPr>
          <p:cNvPr id="5" name="Footer Placeholder 4">
            <a:extLst>
              <a:ext uri="{FF2B5EF4-FFF2-40B4-BE49-F238E27FC236}">
                <a16:creationId xmlns:a16="http://schemas.microsoft.com/office/drawing/2014/main" id="{C5F237CF-891E-4B9B-B5E3-D98A45D46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62565-1E94-42FE-8473-A4C216EEB48F}"/>
              </a:ext>
            </a:extLst>
          </p:cNvPr>
          <p:cNvSpPr>
            <a:spLocks noGrp="1"/>
          </p:cNvSpPr>
          <p:nvPr>
            <p:ph type="sldNum" sz="quarter" idx="12"/>
          </p:nvPr>
        </p:nvSpPr>
        <p:spPr/>
        <p:txBody>
          <a:bodyPr/>
          <a:lstStyle/>
          <a:p>
            <a:fld id="{F113BAB4-325D-45EF-82EB-5CF5F8B95F16}" type="slidenum">
              <a:rPr lang="en-US" smtClean="0"/>
              <a:t>‹#›</a:t>
            </a:fld>
            <a:endParaRPr lang="en-US"/>
          </a:p>
        </p:txBody>
      </p:sp>
    </p:spTree>
    <p:extLst>
      <p:ext uri="{BB962C8B-B14F-4D97-AF65-F5344CB8AC3E}">
        <p14:creationId xmlns:p14="http://schemas.microsoft.com/office/powerpoint/2010/main" val="226741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3F5F-92A6-4BC1-827C-22FAA5A8C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DB8956-9B96-4D72-B48E-B07BAF5EAA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82489-A35C-4BCD-9FD3-8B68EA579653}"/>
              </a:ext>
            </a:extLst>
          </p:cNvPr>
          <p:cNvSpPr>
            <a:spLocks noGrp="1"/>
          </p:cNvSpPr>
          <p:nvPr>
            <p:ph type="dt" sz="half" idx="10"/>
          </p:nvPr>
        </p:nvSpPr>
        <p:spPr/>
        <p:txBody>
          <a:bodyPr/>
          <a:lstStyle/>
          <a:p>
            <a:fld id="{7FD0A348-BB3E-4140-B086-AC12F143E362}" type="datetimeFigureOut">
              <a:rPr lang="en-US" smtClean="0"/>
              <a:t>6/18/2021</a:t>
            </a:fld>
            <a:endParaRPr lang="en-US"/>
          </a:p>
        </p:txBody>
      </p:sp>
      <p:sp>
        <p:nvSpPr>
          <p:cNvPr id="5" name="Footer Placeholder 4">
            <a:extLst>
              <a:ext uri="{FF2B5EF4-FFF2-40B4-BE49-F238E27FC236}">
                <a16:creationId xmlns:a16="http://schemas.microsoft.com/office/drawing/2014/main" id="{BFFBC834-8286-4724-AAAA-0391CB53D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82DDB-9448-4DCB-AF53-CE2D038609C9}"/>
              </a:ext>
            </a:extLst>
          </p:cNvPr>
          <p:cNvSpPr>
            <a:spLocks noGrp="1"/>
          </p:cNvSpPr>
          <p:nvPr>
            <p:ph type="sldNum" sz="quarter" idx="12"/>
          </p:nvPr>
        </p:nvSpPr>
        <p:spPr/>
        <p:txBody>
          <a:bodyPr/>
          <a:lstStyle/>
          <a:p>
            <a:fld id="{F113BAB4-325D-45EF-82EB-5CF5F8B95F16}" type="slidenum">
              <a:rPr lang="en-US" smtClean="0"/>
              <a:t>‹#›</a:t>
            </a:fld>
            <a:endParaRPr lang="en-US"/>
          </a:p>
        </p:txBody>
      </p:sp>
    </p:spTree>
    <p:extLst>
      <p:ext uri="{BB962C8B-B14F-4D97-AF65-F5344CB8AC3E}">
        <p14:creationId xmlns:p14="http://schemas.microsoft.com/office/powerpoint/2010/main" val="223858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2F8782-DD67-449E-9CB1-C0E63AA989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30E6E7-CB24-4CBB-8797-590753B369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10E0B-F5A7-406C-9D32-88803F064EE6}"/>
              </a:ext>
            </a:extLst>
          </p:cNvPr>
          <p:cNvSpPr>
            <a:spLocks noGrp="1"/>
          </p:cNvSpPr>
          <p:nvPr>
            <p:ph type="dt" sz="half" idx="10"/>
          </p:nvPr>
        </p:nvSpPr>
        <p:spPr/>
        <p:txBody>
          <a:bodyPr/>
          <a:lstStyle/>
          <a:p>
            <a:fld id="{7FD0A348-BB3E-4140-B086-AC12F143E362}" type="datetimeFigureOut">
              <a:rPr lang="en-US" smtClean="0"/>
              <a:t>6/18/2021</a:t>
            </a:fld>
            <a:endParaRPr lang="en-US"/>
          </a:p>
        </p:txBody>
      </p:sp>
      <p:sp>
        <p:nvSpPr>
          <p:cNvPr id="5" name="Footer Placeholder 4">
            <a:extLst>
              <a:ext uri="{FF2B5EF4-FFF2-40B4-BE49-F238E27FC236}">
                <a16:creationId xmlns:a16="http://schemas.microsoft.com/office/drawing/2014/main" id="{09BEBAE6-9939-4E5C-9C98-487D5154D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D4CAA-6B37-4CAC-9C45-5723FF694DBA}"/>
              </a:ext>
            </a:extLst>
          </p:cNvPr>
          <p:cNvSpPr>
            <a:spLocks noGrp="1"/>
          </p:cNvSpPr>
          <p:nvPr>
            <p:ph type="sldNum" sz="quarter" idx="12"/>
          </p:nvPr>
        </p:nvSpPr>
        <p:spPr/>
        <p:txBody>
          <a:bodyPr/>
          <a:lstStyle/>
          <a:p>
            <a:fld id="{F113BAB4-325D-45EF-82EB-5CF5F8B95F16}" type="slidenum">
              <a:rPr lang="en-US" smtClean="0"/>
              <a:t>‹#›</a:t>
            </a:fld>
            <a:endParaRPr lang="en-US"/>
          </a:p>
        </p:txBody>
      </p:sp>
    </p:spTree>
    <p:extLst>
      <p:ext uri="{BB962C8B-B14F-4D97-AF65-F5344CB8AC3E}">
        <p14:creationId xmlns:p14="http://schemas.microsoft.com/office/powerpoint/2010/main" val="91998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16EFB-F800-4ACD-9A9D-62D754AB22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E7BE0-6793-459C-B6B7-4684A48B6E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B2B99-E943-4E47-BD91-A358FAFA2341}"/>
              </a:ext>
            </a:extLst>
          </p:cNvPr>
          <p:cNvSpPr>
            <a:spLocks noGrp="1"/>
          </p:cNvSpPr>
          <p:nvPr>
            <p:ph type="dt" sz="half" idx="10"/>
          </p:nvPr>
        </p:nvSpPr>
        <p:spPr/>
        <p:txBody>
          <a:bodyPr/>
          <a:lstStyle/>
          <a:p>
            <a:fld id="{7FD0A348-BB3E-4140-B086-AC12F143E362}" type="datetimeFigureOut">
              <a:rPr lang="en-US" smtClean="0"/>
              <a:t>6/18/2021</a:t>
            </a:fld>
            <a:endParaRPr lang="en-US"/>
          </a:p>
        </p:txBody>
      </p:sp>
      <p:sp>
        <p:nvSpPr>
          <p:cNvPr id="5" name="Footer Placeholder 4">
            <a:extLst>
              <a:ext uri="{FF2B5EF4-FFF2-40B4-BE49-F238E27FC236}">
                <a16:creationId xmlns:a16="http://schemas.microsoft.com/office/drawing/2014/main" id="{963C7D86-E783-4D4D-892C-10B4D159A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5B692-FF8D-419D-825A-B54A04AB5F3A}"/>
              </a:ext>
            </a:extLst>
          </p:cNvPr>
          <p:cNvSpPr>
            <a:spLocks noGrp="1"/>
          </p:cNvSpPr>
          <p:nvPr>
            <p:ph type="sldNum" sz="quarter" idx="12"/>
          </p:nvPr>
        </p:nvSpPr>
        <p:spPr/>
        <p:txBody>
          <a:bodyPr/>
          <a:lstStyle/>
          <a:p>
            <a:fld id="{F113BAB4-325D-45EF-82EB-5CF5F8B95F16}" type="slidenum">
              <a:rPr lang="en-US" smtClean="0"/>
              <a:t>‹#›</a:t>
            </a:fld>
            <a:endParaRPr lang="en-US"/>
          </a:p>
        </p:txBody>
      </p:sp>
    </p:spTree>
    <p:extLst>
      <p:ext uri="{BB962C8B-B14F-4D97-AF65-F5344CB8AC3E}">
        <p14:creationId xmlns:p14="http://schemas.microsoft.com/office/powerpoint/2010/main" val="76502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0190-2B85-47A4-B8A5-316FDD01F9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59ED00-5B91-4EAC-B70A-4C8DDF870C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7398BA-EDB9-46B0-8E2C-048953801D08}"/>
              </a:ext>
            </a:extLst>
          </p:cNvPr>
          <p:cNvSpPr>
            <a:spLocks noGrp="1"/>
          </p:cNvSpPr>
          <p:nvPr>
            <p:ph type="dt" sz="half" idx="10"/>
          </p:nvPr>
        </p:nvSpPr>
        <p:spPr/>
        <p:txBody>
          <a:bodyPr/>
          <a:lstStyle/>
          <a:p>
            <a:fld id="{7FD0A348-BB3E-4140-B086-AC12F143E362}" type="datetimeFigureOut">
              <a:rPr lang="en-US" smtClean="0"/>
              <a:t>6/18/2021</a:t>
            </a:fld>
            <a:endParaRPr lang="en-US"/>
          </a:p>
        </p:txBody>
      </p:sp>
      <p:sp>
        <p:nvSpPr>
          <p:cNvPr id="5" name="Footer Placeholder 4">
            <a:extLst>
              <a:ext uri="{FF2B5EF4-FFF2-40B4-BE49-F238E27FC236}">
                <a16:creationId xmlns:a16="http://schemas.microsoft.com/office/drawing/2014/main" id="{989D9A57-A000-4461-8027-3C04340B5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9E99B-F3AC-46ED-918D-82C2C57DB1DF}"/>
              </a:ext>
            </a:extLst>
          </p:cNvPr>
          <p:cNvSpPr>
            <a:spLocks noGrp="1"/>
          </p:cNvSpPr>
          <p:nvPr>
            <p:ph type="sldNum" sz="quarter" idx="12"/>
          </p:nvPr>
        </p:nvSpPr>
        <p:spPr/>
        <p:txBody>
          <a:bodyPr/>
          <a:lstStyle/>
          <a:p>
            <a:fld id="{F113BAB4-325D-45EF-82EB-5CF5F8B95F16}" type="slidenum">
              <a:rPr lang="en-US" smtClean="0"/>
              <a:t>‹#›</a:t>
            </a:fld>
            <a:endParaRPr lang="en-US"/>
          </a:p>
        </p:txBody>
      </p:sp>
    </p:spTree>
    <p:extLst>
      <p:ext uri="{BB962C8B-B14F-4D97-AF65-F5344CB8AC3E}">
        <p14:creationId xmlns:p14="http://schemas.microsoft.com/office/powerpoint/2010/main" val="33742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D23F-9A80-4AC1-8FE9-FE878F3E09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892CE8-042F-4C5E-B5E4-7577B41B93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D8285C-D6AA-4216-8F2F-746BD18B80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AEF450-6123-4768-8A13-7F042A8B9406}"/>
              </a:ext>
            </a:extLst>
          </p:cNvPr>
          <p:cNvSpPr>
            <a:spLocks noGrp="1"/>
          </p:cNvSpPr>
          <p:nvPr>
            <p:ph type="dt" sz="half" idx="10"/>
          </p:nvPr>
        </p:nvSpPr>
        <p:spPr/>
        <p:txBody>
          <a:bodyPr/>
          <a:lstStyle/>
          <a:p>
            <a:fld id="{7FD0A348-BB3E-4140-B086-AC12F143E362}" type="datetimeFigureOut">
              <a:rPr lang="en-US" smtClean="0"/>
              <a:t>6/18/2021</a:t>
            </a:fld>
            <a:endParaRPr lang="en-US"/>
          </a:p>
        </p:txBody>
      </p:sp>
      <p:sp>
        <p:nvSpPr>
          <p:cNvPr id="6" name="Footer Placeholder 5">
            <a:extLst>
              <a:ext uri="{FF2B5EF4-FFF2-40B4-BE49-F238E27FC236}">
                <a16:creationId xmlns:a16="http://schemas.microsoft.com/office/drawing/2014/main" id="{35041CF1-FF3B-4B1E-BF46-D11DB6778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ABD84-8C60-498C-9EC5-A8F4669D8090}"/>
              </a:ext>
            </a:extLst>
          </p:cNvPr>
          <p:cNvSpPr>
            <a:spLocks noGrp="1"/>
          </p:cNvSpPr>
          <p:nvPr>
            <p:ph type="sldNum" sz="quarter" idx="12"/>
          </p:nvPr>
        </p:nvSpPr>
        <p:spPr/>
        <p:txBody>
          <a:bodyPr/>
          <a:lstStyle/>
          <a:p>
            <a:fld id="{F113BAB4-325D-45EF-82EB-5CF5F8B95F16}" type="slidenum">
              <a:rPr lang="en-US" smtClean="0"/>
              <a:t>‹#›</a:t>
            </a:fld>
            <a:endParaRPr lang="en-US"/>
          </a:p>
        </p:txBody>
      </p:sp>
    </p:spTree>
    <p:extLst>
      <p:ext uri="{BB962C8B-B14F-4D97-AF65-F5344CB8AC3E}">
        <p14:creationId xmlns:p14="http://schemas.microsoft.com/office/powerpoint/2010/main" val="93883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2F13-5B7A-49B2-AD5D-EF06227565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7169E9-9686-4C7C-9E87-5A8A17634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1F0E6-594B-4597-80B1-D81B3B37C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CAC72F-CC8B-48C3-98BE-0A6C3A9CB7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CADA80-B1D2-4FDC-A8CC-C84C622776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8C71B5-2494-479D-98C5-9C464917FE8D}"/>
              </a:ext>
            </a:extLst>
          </p:cNvPr>
          <p:cNvSpPr>
            <a:spLocks noGrp="1"/>
          </p:cNvSpPr>
          <p:nvPr>
            <p:ph type="dt" sz="half" idx="10"/>
          </p:nvPr>
        </p:nvSpPr>
        <p:spPr/>
        <p:txBody>
          <a:bodyPr/>
          <a:lstStyle/>
          <a:p>
            <a:fld id="{7FD0A348-BB3E-4140-B086-AC12F143E362}" type="datetimeFigureOut">
              <a:rPr lang="en-US" smtClean="0"/>
              <a:t>6/18/2021</a:t>
            </a:fld>
            <a:endParaRPr lang="en-US"/>
          </a:p>
        </p:txBody>
      </p:sp>
      <p:sp>
        <p:nvSpPr>
          <p:cNvPr id="8" name="Footer Placeholder 7">
            <a:extLst>
              <a:ext uri="{FF2B5EF4-FFF2-40B4-BE49-F238E27FC236}">
                <a16:creationId xmlns:a16="http://schemas.microsoft.com/office/drawing/2014/main" id="{02375894-0CEF-4E73-8772-8CC1ABC03D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ECDFA5-C36D-4687-A25E-E0A024AC5EF7}"/>
              </a:ext>
            </a:extLst>
          </p:cNvPr>
          <p:cNvSpPr>
            <a:spLocks noGrp="1"/>
          </p:cNvSpPr>
          <p:nvPr>
            <p:ph type="sldNum" sz="quarter" idx="12"/>
          </p:nvPr>
        </p:nvSpPr>
        <p:spPr/>
        <p:txBody>
          <a:bodyPr/>
          <a:lstStyle/>
          <a:p>
            <a:fld id="{F113BAB4-325D-45EF-82EB-5CF5F8B95F16}" type="slidenum">
              <a:rPr lang="en-US" smtClean="0"/>
              <a:t>‹#›</a:t>
            </a:fld>
            <a:endParaRPr lang="en-US"/>
          </a:p>
        </p:txBody>
      </p:sp>
    </p:spTree>
    <p:extLst>
      <p:ext uri="{BB962C8B-B14F-4D97-AF65-F5344CB8AC3E}">
        <p14:creationId xmlns:p14="http://schemas.microsoft.com/office/powerpoint/2010/main" val="351379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DF45D-8877-4B91-9765-EA03916E15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BCBEE-D734-45AF-8D42-DC39B1115B79}"/>
              </a:ext>
            </a:extLst>
          </p:cNvPr>
          <p:cNvSpPr>
            <a:spLocks noGrp="1"/>
          </p:cNvSpPr>
          <p:nvPr>
            <p:ph type="dt" sz="half" idx="10"/>
          </p:nvPr>
        </p:nvSpPr>
        <p:spPr/>
        <p:txBody>
          <a:bodyPr/>
          <a:lstStyle/>
          <a:p>
            <a:fld id="{7FD0A348-BB3E-4140-B086-AC12F143E362}" type="datetimeFigureOut">
              <a:rPr lang="en-US" smtClean="0"/>
              <a:t>6/18/2021</a:t>
            </a:fld>
            <a:endParaRPr lang="en-US"/>
          </a:p>
        </p:txBody>
      </p:sp>
      <p:sp>
        <p:nvSpPr>
          <p:cNvPr id="4" name="Footer Placeholder 3">
            <a:extLst>
              <a:ext uri="{FF2B5EF4-FFF2-40B4-BE49-F238E27FC236}">
                <a16:creationId xmlns:a16="http://schemas.microsoft.com/office/drawing/2014/main" id="{47F1B3CF-958A-4EBF-83A3-3DA74C04A8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1D7FB1-2BC9-41DE-B78E-7F7B7FE77892}"/>
              </a:ext>
            </a:extLst>
          </p:cNvPr>
          <p:cNvSpPr>
            <a:spLocks noGrp="1"/>
          </p:cNvSpPr>
          <p:nvPr>
            <p:ph type="sldNum" sz="quarter" idx="12"/>
          </p:nvPr>
        </p:nvSpPr>
        <p:spPr/>
        <p:txBody>
          <a:bodyPr/>
          <a:lstStyle/>
          <a:p>
            <a:fld id="{F113BAB4-325D-45EF-82EB-5CF5F8B95F16}" type="slidenum">
              <a:rPr lang="en-US" smtClean="0"/>
              <a:t>‹#›</a:t>
            </a:fld>
            <a:endParaRPr lang="en-US"/>
          </a:p>
        </p:txBody>
      </p:sp>
    </p:spTree>
    <p:extLst>
      <p:ext uri="{BB962C8B-B14F-4D97-AF65-F5344CB8AC3E}">
        <p14:creationId xmlns:p14="http://schemas.microsoft.com/office/powerpoint/2010/main" val="143735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2BF172-C977-4502-821C-38C5E8CF25AF}"/>
              </a:ext>
            </a:extLst>
          </p:cNvPr>
          <p:cNvSpPr>
            <a:spLocks noGrp="1"/>
          </p:cNvSpPr>
          <p:nvPr>
            <p:ph type="dt" sz="half" idx="10"/>
          </p:nvPr>
        </p:nvSpPr>
        <p:spPr/>
        <p:txBody>
          <a:bodyPr/>
          <a:lstStyle/>
          <a:p>
            <a:fld id="{7FD0A348-BB3E-4140-B086-AC12F143E362}" type="datetimeFigureOut">
              <a:rPr lang="en-US" smtClean="0"/>
              <a:t>6/18/2021</a:t>
            </a:fld>
            <a:endParaRPr lang="en-US"/>
          </a:p>
        </p:txBody>
      </p:sp>
      <p:sp>
        <p:nvSpPr>
          <p:cNvPr id="3" name="Footer Placeholder 2">
            <a:extLst>
              <a:ext uri="{FF2B5EF4-FFF2-40B4-BE49-F238E27FC236}">
                <a16:creationId xmlns:a16="http://schemas.microsoft.com/office/drawing/2014/main" id="{1DB93EC2-602B-4837-8A31-41CA8DD0E5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16F000-3C66-4026-AB57-85094E4AE8A2}"/>
              </a:ext>
            </a:extLst>
          </p:cNvPr>
          <p:cNvSpPr>
            <a:spLocks noGrp="1"/>
          </p:cNvSpPr>
          <p:nvPr>
            <p:ph type="sldNum" sz="quarter" idx="12"/>
          </p:nvPr>
        </p:nvSpPr>
        <p:spPr/>
        <p:txBody>
          <a:bodyPr/>
          <a:lstStyle/>
          <a:p>
            <a:fld id="{F113BAB4-325D-45EF-82EB-5CF5F8B95F16}" type="slidenum">
              <a:rPr lang="en-US" smtClean="0"/>
              <a:t>‹#›</a:t>
            </a:fld>
            <a:endParaRPr lang="en-US"/>
          </a:p>
        </p:txBody>
      </p:sp>
    </p:spTree>
    <p:extLst>
      <p:ext uri="{BB962C8B-B14F-4D97-AF65-F5344CB8AC3E}">
        <p14:creationId xmlns:p14="http://schemas.microsoft.com/office/powerpoint/2010/main" val="146981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959B-4C1B-4D0B-ABF4-FD8875D06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D18CCC-8B0E-434A-937B-A6F89BA91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8D1C1D-67A0-4AAE-BF14-88845DF4E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8C5F3-0881-443F-8595-53E4DB85552E}"/>
              </a:ext>
            </a:extLst>
          </p:cNvPr>
          <p:cNvSpPr>
            <a:spLocks noGrp="1"/>
          </p:cNvSpPr>
          <p:nvPr>
            <p:ph type="dt" sz="half" idx="10"/>
          </p:nvPr>
        </p:nvSpPr>
        <p:spPr/>
        <p:txBody>
          <a:bodyPr/>
          <a:lstStyle/>
          <a:p>
            <a:fld id="{7FD0A348-BB3E-4140-B086-AC12F143E362}" type="datetimeFigureOut">
              <a:rPr lang="en-US" smtClean="0"/>
              <a:t>6/18/2021</a:t>
            </a:fld>
            <a:endParaRPr lang="en-US"/>
          </a:p>
        </p:txBody>
      </p:sp>
      <p:sp>
        <p:nvSpPr>
          <p:cNvPr id="6" name="Footer Placeholder 5">
            <a:extLst>
              <a:ext uri="{FF2B5EF4-FFF2-40B4-BE49-F238E27FC236}">
                <a16:creationId xmlns:a16="http://schemas.microsoft.com/office/drawing/2014/main" id="{3705FB69-0EE1-495D-9AFC-4149854B8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7DD22-DA1B-40F8-BD89-72C1663ABC13}"/>
              </a:ext>
            </a:extLst>
          </p:cNvPr>
          <p:cNvSpPr>
            <a:spLocks noGrp="1"/>
          </p:cNvSpPr>
          <p:nvPr>
            <p:ph type="sldNum" sz="quarter" idx="12"/>
          </p:nvPr>
        </p:nvSpPr>
        <p:spPr/>
        <p:txBody>
          <a:bodyPr/>
          <a:lstStyle/>
          <a:p>
            <a:fld id="{F113BAB4-325D-45EF-82EB-5CF5F8B95F16}" type="slidenum">
              <a:rPr lang="en-US" smtClean="0"/>
              <a:t>‹#›</a:t>
            </a:fld>
            <a:endParaRPr lang="en-US"/>
          </a:p>
        </p:txBody>
      </p:sp>
    </p:spTree>
    <p:extLst>
      <p:ext uri="{BB962C8B-B14F-4D97-AF65-F5344CB8AC3E}">
        <p14:creationId xmlns:p14="http://schemas.microsoft.com/office/powerpoint/2010/main" val="129223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B93A-A607-4029-B762-69EA6C036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6B9DD1-DC2A-4E40-A519-1CB30BFF7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07E7C2-152E-4D64-A100-5BCC337FD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F9B8C-858F-4E49-8C94-EFB06B39B186}"/>
              </a:ext>
            </a:extLst>
          </p:cNvPr>
          <p:cNvSpPr>
            <a:spLocks noGrp="1"/>
          </p:cNvSpPr>
          <p:nvPr>
            <p:ph type="dt" sz="half" idx="10"/>
          </p:nvPr>
        </p:nvSpPr>
        <p:spPr/>
        <p:txBody>
          <a:bodyPr/>
          <a:lstStyle/>
          <a:p>
            <a:fld id="{7FD0A348-BB3E-4140-B086-AC12F143E362}" type="datetimeFigureOut">
              <a:rPr lang="en-US" smtClean="0"/>
              <a:t>6/18/2021</a:t>
            </a:fld>
            <a:endParaRPr lang="en-US"/>
          </a:p>
        </p:txBody>
      </p:sp>
      <p:sp>
        <p:nvSpPr>
          <p:cNvPr id="6" name="Footer Placeholder 5">
            <a:extLst>
              <a:ext uri="{FF2B5EF4-FFF2-40B4-BE49-F238E27FC236}">
                <a16:creationId xmlns:a16="http://schemas.microsoft.com/office/drawing/2014/main" id="{9DB650F7-8C2A-45FA-8408-B5AEFF1D9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A89CCC-463E-4C9E-97AD-87041810CB2E}"/>
              </a:ext>
            </a:extLst>
          </p:cNvPr>
          <p:cNvSpPr>
            <a:spLocks noGrp="1"/>
          </p:cNvSpPr>
          <p:nvPr>
            <p:ph type="sldNum" sz="quarter" idx="12"/>
          </p:nvPr>
        </p:nvSpPr>
        <p:spPr/>
        <p:txBody>
          <a:bodyPr/>
          <a:lstStyle/>
          <a:p>
            <a:fld id="{F113BAB4-325D-45EF-82EB-5CF5F8B95F16}" type="slidenum">
              <a:rPr lang="en-US" smtClean="0"/>
              <a:t>‹#›</a:t>
            </a:fld>
            <a:endParaRPr lang="en-US"/>
          </a:p>
        </p:txBody>
      </p:sp>
    </p:spTree>
    <p:extLst>
      <p:ext uri="{BB962C8B-B14F-4D97-AF65-F5344CB8AC3E}">
        <p14:creationId xmlns:p14="http://schemas.microsoft.com/office/powerpoint/2010/main" val="217180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AA49C-AF36-4019-BF5E-33FBBBEA8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06EE45-3C4A-40E1-A672-2CB3C490BB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305AE-9A07-49F2-84B0-D433826DC5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0A348-BB3E-4140-B086-AC12F143E362}" type="datetimeFigureOut">
              <a:rPr lang="en-US" smtClean="0"/>
              <a:t>6/18/2021</a:t>
            </a:fld>
            <a:endParaRPr lang="en-US"/>
          </a:p>
        </p:txBody>
      </p:sp>
      <p:sp>
        <p:nvSpPr>
          <p:cNvPr id="5" name="Footer Placeholder 4">
            <a:extLst>
              <a:ext uri="{FF2B5EF4-FFF2-40B4-BE49-F238E27FC236}">
                <a16:creationId xmlns:a16="http://schemas.microsoft.com/office/drawing/2014/main" id="{FBC0B124-8CDC-426A-95D6-F73947CD26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767260-1DFD-4D27-9F17-CDD8A87AE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3BAB4-325D-45EF-82EB-5CF5F8B95F16}" type="slidenum">
              <a:rPr lang="en-US" smtClean="0"/>
              <a:t>‹#›</a:t>
            </a:fld>
            <a:endParaRPr lang="en-US"/>
          </a:p>
        </p:txBody>
      </p:sp>
    </p:spTree>
    <p:extLst>
      <p:ext uri="{BB962C8B-B14F-4D97-AF65-F5344CB8AC3E}">
        <p14:creationId xmlns:p14="http://schemas.microsoft.com/office/powerpoint/2010/main" val="15781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A9E6-3CF5-4E56-B6DF-19712C044FFA}"/>
              </a:ext>
            </a:extLst>
          </p:cNvPr>
          <p:cNvSpPr>
            <a:spLocks noGrp="1"/>
          </p:cNvSpPr>
          <p:nvPr>
            <p:ph type="ctrTitle"/>
          </p:nvPr>
        </p:nvSpPr>
        <p:spPr/>
        <p:txBody>
          <a:bodyPr/>
          <a:lstStyle/>
          <a:p>
            <a:r>
              <a:rPr lang="en-US" dirty="0"/>
              <a:t>Week 8 Project </a:t>
            </a:r>
          </a:p>
        </p:txBody>
      </p:sp>
      <p:sp>
        <p:nvSpPr>
          <p:cNvPr id="3" name="Subtitle 2">
            <a:extLst>
              <a:ext uri="{FF2B5EF4-FFF2-40B4-BE49-F238E27FC236}">
                <a16:creationId xmlns:a16="http://schemas.microsoft.com/office/drawing/2014/main" id="{FB1850FC-4274-4191-89B2-DED4C98778D1}"/>
              </a:ext>
            </a:extLst>
          </p:cNvPr>
          <p:cNvSpPr>
            <a:spLocks noGrp="1"/>
          </p:cNvSpPr>
          <p:nvPr>
            <p:ph type="subTitle" idx="1"/>
          </p:nvPr>
        </p:nvSpPr>
        <p:spPr/>
        <p:txBody>
          <a:bodyPr/>
          <a:lstStyle/>
          <a:p>
            <a:r>
              <a:rPr lang="en-US" dirty="0"/>
              <a:t>Hello everyone, </a:t>
            </a:r>
          </a:p>
          <a:p>
            <a:r>
              <a:rPr lang="en-US" sz="2000" dirty="0"/>
              <a:t>In this presentation we will be going over everything we have learned in this CEIS course over the last 8 weeks</a:t>
            </a:r>
          </a:p>
        </p:txBody>
      </p:sp>
    </p:spTree>
    <p:extLst>
      <p:ext uri="{BB962C8B-B14F-4D97-AF65-F5344CB8AC3E}">
        <p14:creationId xmlns:p14="http://schemas.microsoft.com/office/powerpoint/2010/main" val="287059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6612" y="1023762"/>
            <a:ext cx="2739435" cy="1694448"/>
          </a:xfrm>
        </p:spPr>
        <p:txBody>
          <a:bodyPr>
            <a:normAutofit fontScale="90000"/>
          </a:bodyPr>
          <a:lstStyle/>
          <a:p>
            <a:r>
              <a:rPr lang="en-US" sz="4400" dirty="0"/>
              <a:t>Change script file permissions</a:t>
            </a:r>
          </a:p>
        </p:txBody>
      </p:sp>
      <p:pic>
        <p:nvPicPr>
          <p:cNvPr id="4" name="Picture Placeholder 3" descr="Text&#10;&#10;Description automatically generated">
            <a:extLst>
              <a:ext uri="{FF2B5EF4-FFF2-40B4-BE49-F238E27FC236}">
                <a16:creationId xmlns:a16="http://schemas.microsoft.com/office/drawing/2014/main" id="{71435141-C700-433C-A2A0-DA0A9508582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60" b="2160"/>
          <a:stretch>
            <a:fillRect/>
          </a:stretch>
        </p:blipFill>
        <p:spPr>
          <a:xfrm>
            <a:off x="4035288" y="886618"/>
            <a:ext cx="7518884" cy="5084763"/>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1" y="3002295"/>
            <a:ext cx="2739435" cy="2688559"/>
          </a:xfrm>
        </p:spPr>
        <p:txBody>
          <a:bodyPr/>
          <a:lstStyle/>
          <a:p>
            <a:r>
              <a:rPr lang="en-US" sz="2000" dirty="0"/>
              <a:t>Take a screenshot of the output in Step 5.</a:t>
            </a:r>
            <a:endParaRPr lang="en-US" dirty="0"/>
          </a:p>
        </p:txBody>
      </p:sp>
    </p:spTree>
    <p:extLst>
      <p:ext uri="{BB962C8B-B14F-4D97-AF65-F5344CB8AC3E}">
        <p14:creationId xmlns:p14="http://schemas.microsoft.com/office/powerpoint/2010/main" val="42493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853443"/>
            <a:ext cx="2739435" cy="1885472"/>
          </a:xfrm>
        </p:spPr>
        <p:txBody>
          <a:bodyPr>
            <a:noAutofit/>
          </a:bodyPr>
          <a:lstStyle/>
          <a:p>
            <a:r>
              <a:rPr lang="en-US" sz="4000" dirty="0"/>
              <a:t>Set the PATH variable</a:t>
            </a:r>
          </a:p>
        </p:txBody>
      </p:sp>
      <p:sp>
        <p:nvSpPr>
          <p:cNvPr id="6" name="Picture Placeholder 5">
            <a:extLst>
              <a:ext uri="{FF2B5EF4-FFF2-40B4-BE49-F238E27FC236}">
                <a16:creationId xmlns:a16="http://schemas.microsoft.com/office/drawing/2014/main" id="{172CC557-5E48-4CB0-8713-624D23439B6B}"/>
              </a:ext>
            </a:extLst>
          </p:cNvPr>
          <p:cNvSpPr>
            <a:spLocks noGrp="1"/>
          </p:cNvSpPr>
          <p:nvPr>
            <p:ph type="pic" idx="1"/>
          </p:nvPr>
        </p:nvSpPr>
        <p:spPr>
          <a:xfrm>
            <a:off x="3884023" y="853443"/>
            <a:ext cx="7471365" cy="5085987"/>
          </a:xfrm>
        </p:spPr>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8" y="2959118"/>
            <a:ext cx="2739435" cy="1648393"/>
          </a:xfrm>
        </p:spPr>
        <p:txBody>
          <a:bodyPr/>
          <a:lstStyle/>
          <a:p>
            <a:r>
              <a:rPr lang="en-US" sz="2000" dirty="0"/>
              <a:t>Take a screenshot of the output in Step 6.</a:t>
            </a:r>
            <a:endParaRPr lang="en-US" dirty="0"/>
          </a:p>
        </p:txBody>
      </p:sp>
      <p:pic>
        <p:nvPicPr>
          <p:cNvPr id="4" name="Picture 3">
            <a:extLst>
              <a:ext uri="{FF2B5EF4-FFF2-40B4-BE49-F238E27FC236}">
                <a16:creationId xmlns:a16="http://schemas.microsoft.com/office/drawing/2014/main" id="{6D8ABFC5-B246-46BF-82C2-EFCA84278A89}"/>
              </a:ext>
            </a:extLst>
          </p:cNvPr>
          <p:cNvPicPr>
            <a:picLocks noChangeAspect="1"/>
          </p:cNvPicPr>
          <p:nvPr/>
        </p:nvPicPr>
        <p:blipFill>
          <a:blip r:embed="rId2"/>
          <a:stretch>
            <a:fillRect/>
          </a:stretch>
        </p:blipFill>
        <p:spPr>
          <a:xfrm>
            <a:off x="4023515" y="853443"/>
            <a:ext cx="7192379" cy="4839375"/>
          </a:xfrm>
          <a:prstGeom prst="rect">
            <a:avLst/>
          </a:prstGeom>
        </p:spPr>
      </p:pic>
    </p:spTree>
    <p:extLst>
      <p:ext uri="{BB962C8B-B14F-4D97-AF65-F5344CB8AC3E}">
        <p14:creationId xmlns:p14="http://schemas.microsoft.com/office/powerpoint/2010/main" val="319973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6611" y="800175"/>
            <a:ext cx="2739435" cy="2454830"/>
          </a:xfrm>
        </p:spPr>
        <p:txBody>
          <a:bodyPr>
            <a:noAutofit/>
          </a:bodyPr>
          <a:lstStyle/>
          <a:p>
            <a:r>
              <a:rPr lang="en-US" sz="4000" dirty="0"/>
              <a:t>Make the PATH variable permanent</a:t>
            </a:r>
          </a:p>
        </p:txBody>
      </p:sp>
      <p:pic>
        <p:nvPicPr>
          <p:cNvPr id="4" name="Picture Placeholder 3">
            <a:extLst>
              <a:ext uri="{FF2B5EF4-FFF2-40B4-BE49-F238E27FC236}">
                <a16:creationId xmlns:a16="http://schemas.microsoft.com/office/drawing/2014/main" id="{851F5B24-61A3-4ED8-A161-33EF660DA627}"/>
              </a:ext>
            </a:extLst>
          </p:cNvPr>
          <p:cNvPicPr>
            <a:picLocks noGrp="1" noChangeAspect="1"/>
          </p:cNvPicPr>
          <p:nvPr>
            <p:ph type="pic" idx="1"/>
          </p:nvPr>
        </p:nvPicPr>
        <p:blipFill rotWithShape="1">
          <a:blip r:embed="rId2"/>
          <a:srcRect l="235" r="235"/>
          <a:stretch/>
        </p:blipFill>
        <p:spPr>
          <a:xfrm>
            <a:off x="3510647" y="886618"/>
            <a:ext cx="4464257" cy="5084763"/>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0" y="3496460"/>
            <a:ext cx="2739435" cy="1648393"/>
          </a:xfrm>
        </p:spPr>
        <p:txBody>
          <a:bodyPr>
            <a:normAutofit lnSpcReduction="10000"/>
          </a:bodyPr>
          <a:lstStyle/>
          <a:p>
            <a:r>
              <a:rPr lang="en-US" sz="2000" dirty="0"/>
              <a:t>Run the </a:t>
            </a:r>
            <a:r>
              <a:rPr lang="en-US" sz="2000" i="1" dirty="0" err="1"/>
              <a:t>todolist</a:t>
            </a:r>
            <a:r>
              <a:rPr lang="en-US" sz="2000" dirty="0"/>
              <a:t> script before and after making the PATH variable permanent. Take a screenshot of both Terminal windows.</a:t>
            </a:r>
            <a:endParaRPr lang="en-US" dirty="0"/>
          </a:p>
        </p:txBody>
      </p:sp>
      <p:pic>
        <p:nvPicPr>
          <p:cNvPr id="8" name="Picture 7">
            <a:extLst>
              <a:ext uri="{FF2B5EF4-FFF2-40B4-BE49-F238E27FC236}">
                <a16:creationId xmlns:a16="http://schemas.microsoft.com/office/drawing/2014/main" id="{F773783E-B274-4987-B5E3-7AB7A825CA43}"/>
              </a:ext>
            </a:extLst>
          </p:cNvPr>
          <p:cNvPicPr>
            <a:picLocks noChangeAspect="1"/>
          </p:cNvPicPr>
          <p:nvPr/>
        </p:nvPicPr>
        <p:blipFill>
          <a:blip r:embed="rId3"/>
          <a:stretch>
            <a:fillRect/>
          </a:stretch>
        </p:blipFill>
        <p:spPr>
          <a:xfrm>
            <a:off x="7974904" y="886618"/>
            <a:ext cx="4051443" cy="5186191"/>
          </a:xfrm>
          <a:prstGeom prst="rect">
            <a:avLst/>
          </a:prstGeom>
        </p:spPr>
      </p:pic>
    </p:spTree>
    <p:extLst>
      <p:ext uri="{BB962C8B-B14F-4D97-AF65-F5344CB8AC3E}">
        <p14:creationId xmlns:p14="http://schemas.microsoft.com/office/powerpoint/2010/main" val="354454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158262"/>
            <a:ext cx="9144000" cy="4846985"/>
          </a:xfrm>
        </p:spPr>
        <p:txBody>
          <a:bodyPr>
            <a:normAutofit/>
          </a:bodyPr>
          <a:lstStyle/>
          <a:p>
            <a:r>
              <a:rPr lang="en-US" sz="3200" dirty="0"/>
              <a:t>Operating Systems</a:t>
            </a:r>
          </a:p>
          <a:p>
            <a:r>
              <a:rPr lang="en-US" dirty="0"/>
              <a:t>Module 4 User and Group Management</a:t>
            </a:r>
          </a:p>
          <a:p>
            <a:endParaRPr lang="en-US" dirty="0"/>
          </a:p>
          <a:p>
            <a:endParaRPr lang="en-US" dirty="0"/>
          </a:p>
          <a:p>
            <a:r>
              <a:rPr lang="en-US" dirty="0"/>
              <a:t>This module goes over group settings and customization using the command line as well as using the GUI as well as adding and removing users from the machine as well as groups</a:t>
            </a:r>
          </a:p>
        </p:txBody>
      </p:sp>
    </p:spTree>
    <p:extLst>
      <p:ext uri="{BB962C8B-B14F-4D97-AF65-F5344CB8AC3E}">
        <p14:creationId xmlns:p14="http://schemas.microsoft.com/office/powerpoint/2010/main" val="72144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11563" y="524592"/>
            <a:ext cx="8144414" cy="785949"/>
          </a:xfrm>
        </p:spPr>
        <p:txBody>
          <a:bodyPr>
            <a:noAutofit/>
          </a:bodyPr>
          <a:lstStyle/>
          <a:p>
            <a:r>
              <a:rPr lang="en-US" sz="4000" dirty="0"/>
              <a:t>Add users and groups in CLI</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911563" y="1590517"/>
            <a:ext cx="8368874" cy="4357799"/>
          </a:xfrm>
        </p:spPr>
        <p:txBody>
          <a:bodyPr/>
          <a:lstStyle/>
          <a:p>
            <a:r>
              <a:rPr lang="en-US" sz="1800" dirty="0"/>
              <a:t>1. What does the </a:t>
            </a:r>
            <a:r>
              <a:rPr lang="en-US" sz="1800" i="1" dirty="0"/>
              <a:t>–m</a:t>
            </a:r>
            <a:r>
              <a:rPr lang="en-US" sz="1800" dirty="0"/>
              <a:t> option in the </a:t>
            </a:r>
            <a:r>
              <a:rPr lang="en-US" sz="1800" dirty="0" err="1"/>
              <a:t>useradd</a:t>
            </a:r>
            <a:r>
              <a:rPr lang="en-US" sz="1800" dirty="0"/>
              <a:t> command do?</a:t>
            </a:r>
          </a:p>
          <a:p>
            <a:r>
              <a:rPr lang="en-US" dirty="0"/>
              <a:t>Answer here: create home folder</a:t>
            </a:r>
          </a:p>
          <a:p>
            <a:endParaRPr lang="en-US" dirty="0"/>
          </a:p>
          <a:p>
            <a:r>
              <a:rPr lang="en-US" sz="1800" dirty="0"/>
              <a:t>2. What does the </a:t>
            </a:r>
            <a:r>
              <a:rPr lang="en-US" sz="1800" i="1" dirty="0"/>
              <a:t>-3</a:t>
            </a:r>
            <a:r>
              <a:rPr lang="en-US" sz="1800" dirty="0"/>
              <a:t> option in the tail command do?</a:t>
            </a:r>
          </a:p>
          <a:p>
            <a:r>
              <a:rPr lang="en-US" dirty="0"/>
              <a:t>Answer here: 3 lines of data</a:t>
            </a:r>
          </a:p>
          <a:p>
            <a:endParaRPr lang="en-US" dirty="0"/>
          </a:p>
          <a:p>
            <a:r>
              <a:rPr lang="en-US" sz="1800" dirty="0"/>
              <a:t>3. Which line of the </a:t>
            </a:r>
            <a:r>
              <a:rPr lang="en-US" sz="1800" i="1" dirty="0"/>
              <a:t>/</a:t>
            </a:r>
            <a:r>
              <a:rPr lang="en-US" sz="1800" i="1" dirty="0" err="1"/>
              <a:t>etc</a:t>
            </a:r>
            <a:r>
              <a:rPr lang="en-US" sz="1800" i="1" dirty="0"/>
              <a:t>/group </a:t>
            </a:r>
            <a:r>
              <a:rPr lang="en-US" sz="1800" dirty="0"/>
              <a:t>file lists members of the “students” group? Copy it here.</a:t>
            </a:r>
          </a:p>
          <a:p>
            <a:r>
              <a:rPr lang="en-US" dirty="0"/>
              <a:t>Answer here: </a:t>
            </a:r>
            <a:r>
              <a:rPr lang="en-US" dirty="0" err="1"/>
              <a:t>sudo</a:t>
            </a:r>
            <a:r>
              <a:rPr lang="en-US" dirty="0"/>
              <a:t> tail -3 /</a:t>
            </a:r>
            <a:r>
              <a:rPr lang="en-US" dirty="0" err="1"/>
              <a:t>etc</a:t>
            </a:r>
            <a:r>
              <a:rPr lang="en-US" dirty="0"/>
              <a:t>/group</a:t>
            </a:r>
          </a:p>
          <a:p>
            <a:endParaRPr lang="en-US" dirty="0"/>
          </a:p>
          <a:p>
            <a:endParaRPr lang="en-US" dirty="0"/>
          </a:p>
        </p:txBody>
      </p:sp>
    </p:spTree>
    <p:extLst>
      <p:ext uri="{BB962C8B-B14F-4D97-AF65-F5344CB8AC3E}">
        <p14:creationId xmlns:p14="http://schemas.microsoft.com/office/powerpoint/2010/main" val="304256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6612" y="1023762"/>
            <a:ext cx="2739435" cy="1694448"/>
          </a:xfrm>
        </p:spPr>
        <p:txBody>
          <a:bodyPr>
            <a:normAutofit fontScale="90000"/>
          </a:bodyPr>
          <a:lstStyle/>
          <a:p>
            <a:r>
              <a:rPr lang="en-US" sz="4400" dirty="0"/>
              <a:t>Test user and group settings</a:t>
            </a:r>
          </a:p>
        </p:txBody>
      </p:sp>
      <p:pic>
        <p:nvPicPr>
          <p:cNvPr id="4" name="Picture Placeholder 3">
            <a:extLst>
              <a:ext uri="{FF2B5EF4-FFF2-40B4-BE49-F238E27FC236}">
                <a16:creationId xmlns:a16="http://schemas.microsoft.com/office/drawing/2014/main" id="{E87332F9-2687-4387-99CE-8F92967BE2DB}"/>
              </a:ext>
            </a:extLst>
          </p:cNvPr>
          <p:cNvPicPr>
            <a:picLocks noGrp="1" noChangeAspect="1"/>
          </p:cNvPicPr>
          <p:nvPr>
            <p:ph type="pic" idx="1"/>
          </p:nvPr>
        </p:nvPicPr>
        <p:blipFill rotWithShape="1">
          <a:blip r:embed="rId2"/>
          <a:srcRect l="11" r="11"/>
          <a:stretch/>
        </p:blipFill>
        <p:spPr>
          <a:xfrm>
            <a:off x="3884613" y="854075"/>
            <a:ext cx="7470775" cy="5084763"/>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1" y="2940152"/>
            <a:ext cx="2739435" cy="2688559"/>
          </a:xfrm>
        </p:spPr>
        <p:txBody>
          <a:bodyPr/>
          <a:lstStyle/>
          <a:p>
            <a:r>
              <a:rPr lang="en-US" sz="2000" dirty="0"/>
              <a:t>Take a screenshot of the output in Step 6.</a:t>
            </a:r>
            <a:endParaRPr lang="en-US" dirty="0"/>
          </a:p>
        </p:txBody>
      </p:sp>
    </p:spTree>
    <p:extLst>
      <p:ext uri="{BB962C8B-B14F-4D97-AF65-F5344CB8AC3E}">
        <p14:creationId xmlns:p14="http://schemas.microsoft.com/office/powerpoint/2010/main" val="312730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853443"/>
            <a:ext cx="2739435" cy="1277198"/>
          </a:xfrm>
        </p:spPr>
        <p:txBody>
          <a:bodyPr>
            <a:noAutofit/>
          </a:bodyPr>
          <a:lstStyle/>
          <a:p>
            <a:r>
              <a:rPr lang="en-US" sz="4000" dirty="0"/>
              <a:t>Add users in GUI</a:t>
            </a:r>
          </a:p>
        </p:txBody>
      </p:sp>
      <p:pic>
        <p:nvPicPr>
          <p:cNvPr id="4" name="Picture Placeholder 3">
            <a:extLst>
              <a:ext uri="{FF2B5EF4-FFF2-40B4-BE49-F238E27FC236}">
                <a16:creationId xmlns:a16="http://schemas.microsoft.com/office/drawing/2014/main" id="{69B5CC42-D86E-4BEB-AA55-3CAB8DEC63F1}"/>
              </a:ext>
            </a:extLst>
          </p:cNvPr>
          <p:cNvPicPr>
            <a:picLocks noGrp="1" noChangeAspect="1"/>
          </p:cNvPicPr>
          <p:nvPr>
            <p:ph type="pic" idx="1"/>
          </p:nvPr>
        </p:nvPicPr>
        <p:blipFill rotWithShape="1">
          <a:blip r:embed="rId2"/>
          <a:srcRect t="801" b="801"/>
          <a:stretch/>
        </p:blipFill>
        <p:spPr>
          <a:xfrm>
            <a:off x="3884613" y="854075"/>
            <a:ext cx="7470775" cy="5084763"/>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8" y="2346559"/>
            <a:ext cx="2739435" cy="1648393"/>
          </a:xfrm>
        </p:spPr>
        <p:txBody>
          <a:bodyPr/>
          <a:lstStyle/>
          <a:p>
            <a:r>
              <a:rPr lang="en-US" sz="2000" dirty="0"/>
              <a:t>Take a screenshot of the output in Step 9.</a:t>
            </a:r>
            <a:endParaRPr lang="en-US" dirty="0"/>
          </a:p>
        </p:txBody>
      </p:sp>
    </p:spTree>
    <p:extLst>
      <p:ext uri="{BB962C8B-B14F-4D97-AF65-F5344CB8AC3E}">
        <p14:creationId xmlns:p14="http://schemas.microsoft.com/office/powerpoint/2010/main" val="84420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6611" y="800175"/>
            <a:ext cx="2739435" cy="1827615"/>
          </a:xfrm>
        </p:spPr>
        <p:txBody>
          <a:bodyPr>
            <a:noAutofit/>
          </a:bodyPr>
          <a:lstStyle/>
          <a:p>
            <a:r>
              <a:rPr lang="en-US" sz="4000" dirty="0"/>
              <a:t>Remove users and groups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2" y="2883902"/>
            <a:ext cx="2739434" cy="2158745"/>
          </a:xfrm>
        </p:spPr>
        <p:txBody>
          <a:bodyPr>
            <a:normAutofit/>
          </a:bodyPr>
          <a:lstStyle/>
          <a:p>
            <a:r>
              <a:rPr lang="en-US" sz="2000" dirty="0"/>
              <a:t>Take a screenshot of the log on page with three user accounts.</a:t>
            </a:r>
          </a:p>
          <a:p>
            <a:r>
              <a:rPr lang="en-US" sz="2000" dirty="0"/>
              <a:t>Take a screenshot of the log on page with only your user account (i.e., student).</a:t>
            </a:r>
          </a:p>
        </p:txBody>
      </p:sp>
      <p:pic>
        <p:nvPicPr>
          <p:cNvPr id="3" name="Picture 2">
            <a:extLst>
              <a:ext uri="{FF2B5EF4-FFF2-40B4-BE49-F238E27FC236}">
                <a16:creationId xmlns:a16="http://schemas.microsoft.com/office/drawing/2014/main" id="{9CE876E5-A23C-48F5-8435-C2EC6CA13660}"/>
              </a:ext>
            </a:extLst>
          </p:cNvPr>
          <p:cNvPicPr>
            <a:picLocks noChangeAspect="1"/>
          </p:cNvPicPr>
          <p:nvPr/>
        </p:nvPicPr>
        <p:blipFill>
          <a:blip r:embed="rId2"/>
          <a:stretch>
            <a:fillRect/>
          </a:stretch>
        </p:blipFill>
        <p:spPr>
          <a:xfrm>
            <a:off x="5970281" y="3575547"/>
            <a:ext cx="4352921" cy="2578832"/>
          </a:xfrm>
          <a:prstGeom prst="rect">
            <a:avLst/>
          </a:prstGeom>
        </p:spPr>
      </p:pic>
      <p:sp>
        <p:nvSpPr>
          <p:cNvPr id="8" name="Picture Placeholder 5">
            <a:extLst>
              <a:ext uri="{FF2B5EF4-FFF2-40B4-BE49-F238E27FC236}">
                <a16:creationId xmlns:a16="http://schemas.microsoft.com/office/drawing/2014/main" id="{E6D10F4A-EF48-44E4-9E79-740983EE7B9D}"/>
              </a:ext>
            </a:extLst>
          </p:cNvPr>
          <p:cNvSpPr txBox="1">
            <a:spLocks/>
          </p:cNvSpPr>
          <p:nvPr/>
        </p:nvSpPr>
        <p:spPr>
          <a:xfrm>
            <a:off x="6313007" y="3375732"/>
            <a:ext cx="4354455" cy="2575557"/>
          </a:xfrm>
          <a:prstGeom prst="rect">
            <a:avLst/>
          </a:prstGeom>
        </p:spPr>
      </p:sp>
      <p:pic>
        <p:nvPicPr>
          <p:cNvPr id="12" name="Picture Placeholder 11">
            <a:extLst>
              <a:ext uri="{FF2B5EF4-FFF2-40B4-BE49-F238E27FC236}">
                <a16:creationId xmlns:a16="http://schemas.microsoft.com/office/drawing/2014/main" id="{EDB98C07-8F55-41EC-85FE-755D1F31971B}"/>
              </a:ext>
            </a:extLst>
          </p:cNvPr>
          <p:cNvPicPr>
            <a:picLocks noGrp="1" noChangeAspect="1"/>
          </p:cNvPicPr>
          <p:nvPr>
            <p:ph type="pic" idx="1"/>
          </p:nvPr>
        </p:nvPicPr>
        <p:blipFill rotWithShape="1">
          <a:blip r:embed="rId3"/>
          <a:srcRect l="4128" t="-1179" r="-222244" b="-62311"/>
          <a:stretch/>
        </p:blipFill>
        <p:spPr>
          <a:xfrm>
            <a:off x="5183188" y="987425"/>
            <a:ext cx="6172200" cy="4873625"/>
          </a:xfrm>
        </p:spPr>
      </p:pic>
      <p:pic>
        <p:nvPicPr>
          <p:cNvPr id="14" name="Picture 13">
            <a:extLst>
              <a:ext uri="{FF2B5EF4-FFF2-40B4-BE49-F238E27FC236}">
                <a16:creationId xmlns:a16="http://schemas.microsoft.com/office/drawing/2014/main" id="{5FB026AD-856A-4B35-92A1-81BCE8339299}"/>
              </a:ext>
            </a:extLst>
          </p:cNvPr>
          <p:cNvPicPr>
            <a:picLocks noChangeAspect="1"/>
          </p:cNvPicPr>
          <p:nvPr/>
        </p:nvPicPr>
        <p:blipFill>
          <a:blip r:embed="rId4"/>
          <a:stretch>
            <a:fillRect/>
          </a:stretch>
        </p:blipFill>
        <p:spPr>
          <a:xfrm>
            <a:off x="7031021" y="1098701"/>
            <a:ext cx="4001058" cy="2476846"/>
          </a:xfrm>
          <a:prstGeom prst="rect">
            <a:avLst/>
          </a:prstGeom>
        </p:spPr>
      </p:pic>
    </p:spTree>
    <p:extLst>
      <p:ext uri="{BB962C8B-B14F-4D97-AF65-F5344CB8AC3E}">
        <p14:creationId xmlns:p14="http://schemas.microsoft.com/office/powerpoint/2010/main" val="3646693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123092"/>
            <a:ext cx="9144000" cy="4882155"/>
          </a:xfrm>
        </p:spPr>
        <p:txBody>
          <a:bodyPr>
            <a:normAutofit/>
          </a:bodyPr>
          <a:lstStyle/>
          <a:p>
            <a:r>
              <a:rPr lang="en-US" sz="3200" dirty="0"/>
              <a:t>Operating Systems</a:t>
            </a:r>
          </a:p>
          <a:p>
            <a:r>
              <a:rPr lang="en-US" dirty="0"/>
              <a:t>Module 5 Network Configuration</a:t>
            </a:r>
          </a:p>
          <a:p>
            <a:endParaRPr lang="en-US" dirty="0"/>
          </a:p>
          <a:p>
            <a:endParaRPr lang="en-US" dirty="0"/>
          </a:p>
          <a:p>
            <a:endParaRPr lang="en-US" dirty="0"/>
          </a:p>
          <a:p>
            <a:r>
              <a:rPr lang="en-US" dirty="0"/>
              <a:t>This project we go over discovery of our IP interface as well as managing our network interface including how to find out our personal IP address. </a:t>
            </a:r>
          </a:p>
        </p:txBody>
      </p:sp>
    </p:spTree>
    <p:extLst>
      <p:ext uri="{BB962C8B-B14F-4D97-AF65-F5344CB8AC3E}">
        <p14:creationId xmlns:p14="http://schemas.microsoft.com/office/powerpoint/2010/main" val="260881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61746" y="739211"/>
            <a:ext cx="6663478" cy="785949"/>
          </a:xfrm>
        </p:spPr>
        <p:txBody>
          <a:bodyPr>
            <a:noAutofit/>
          </a:bodyPr>
          <a:lstStyle/>
          <a:p>
            <a:r>
              <a:rPr lang="en-US" sz="4000" dirty="0"/>
              <a:t>Discover host IP configurations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61746" y="1852488"/>
            <a:ext cx="5323645" cy="4182562"/>
          </a:xfrm>
        </p:spPr>
        <p:txBody>
          <a:bodyPr>
            <a:normAutofit/>
          </a:bodyPr>
          <a:lstStyle/>
          <a:p>
            <a:r>
              <a:rPr lang="en-US" sz="1900" dirty="0"/>
              <a:t>1. What is the IP address of your Ubuntu machine?</a:t>
            </a:r>
          </a:p>
          <a:p>
            <a:r>
              <a:rPr lang="en-US" dirty="0"/>
              <a:t>Answer here:192.168.1.103/24 </a:t>
            </a:r>
          </a:p>
          <a:p>
            <a:endParaRPr lang="en-US" dirty="0"/>
          </a:p>
          <a:p>
            <a:r>
              <a:rPr lang="en-US" sz="1900" dirty="0"/>
              <a:t>2. What is the IP address of its default gateway?</a:t>
            </a:r>
          </a:p>
          <a:p>
            <a:r>
              <a:rPr lang="en-US" dirty="0"/>
              <a:t>Answer here:192.168.1.1</a:t>
            </a:r>
          </a:p>
          <a:p>
            <a:endParaRPr lang="en-US" dirty="0"/>
          </a:p>
          <a:p>
            <a:r>
              <a:rPr lang="en-US" sz="1900" dirty="0"/>
              <a:t>3. What is the IP address of its DHCP server?</a:t>
            </a:r>
          </a:p>
          <a:p>
            <a:r>
              <a:rPr lang="en-US" dirty="0"/>
              <a:t>Answer here:192.168.1.1</a:t>
            </a:r>
          </a:p>
          <a:p>
            <a:endParaRPr lang="en-US" sz="1900" dirty="0"/>
          </a:p>
          <a:p>
            <a:r>
              <a:rPr lang="en-US" sz="1900" dirty="0"/>
              <a:t>4. What is the IP address of its DNS server?</a:t>
            </a:r>
          </a:p>
          <a:p>
            <a:r>
              <a:rPr lang="en-US" dirty="0"/>
              <a:t>Answer here: 192.168.1.1</a:t>
            </a:r>
          </a:p>
          <a:p>
            <a:endParaRPr lang="en-US" dirty="0"/>
          </a:p>
          <a:p>
            <a:endParaRPr lang="en-US" dirty="0"/>
          </a:p>
          <a:p>
            <a:endParaRPr lang="en-US" dirty="0"/>
          </a:p>
        </p:txBody>
      </p:sp>
      <p:sp>
        <p:nvSpPr>
          <p:cNvPr id="3" name="Rectangle 2">
            <a:extLst>
              <a:ext uri="{FF2B5EF4-FFF2-40B4-BE49-F238E27FC236}">
                <a16:creationId xmlns:a16="http://schemas.microsoft.com/office/drawing/2014/main" id="{469D4493-CE69-4757-B37D-E2D6F2F806DF}"/>
              </a:ext>
            </a:extLst>
          </p:cNvPr>
          <p:cNvSpPr/>
          <p:nvPr/>
        </p:nvSpPr>
        <p:spPr>
          <a:xfrm>
            <a:off x="6169977" y="1791494"/>
            <a:ext cx="4944862" cy="400110"/>
          </a:xfrm>
          <a:prstGeom prst="rect">
            <a:avLst/>
          </a:prstGeom>
        </p:spPr>
        <p:txBody>
          <a:bodyPr wrap="square">
            <a:spAutoFit/>
          </a:bodyPr>
          <a:lstStyle/>
          <a:p>
            <a:r>
              <a:rPr lang="en-US" dirty="0"/>
              <a:t> </a:t>
            </a:r>
            <a:r>
              <a:rPr lang="en-US" sz="2000" dirty="0"/>
              <a:t>Take </a:t>
            </a:r>
            <a:r>
              <a:rPr lang="en-US" sz="2000"/>
              <a:t>a screenshot </a:t>
            </a:r>
            <a:r>
              <a:rPr lang="en-US" sz="2000" dirty="0"/>
              <a:t>of the output in Step 6.</a:t>
            </a:r>
          </a:p>
        </p:txBody>
      </p:sp>
      <p:pic>
        <p:nvPicPr>
          <p:cNvPr id="9" name="Picture Placeholder 8">
            <a:extLst>
              <a:ext uri="{FF2B5EF4-FFF2-40B4-BE49-F238E27FC236}">
                <a16:creationId xmlns:a16="http://schemas.microsoft.com/office/drawing/2014/main" id="{34D97D0B-3B16-42FF-ADDB-ACFCB50FEDEE}"/>
              </a:ext>
            </a:extLst>
          </p:cNvPr>
          <p:cNvPicPr>
            <a:picLocks noGrp="1" noChangeAspect="1"/>
          </p:cNvPicPr>
          <p:nvPr>
            <p:ph type="pic" idx="1"/>
          </p:nvPr>
        </p:nvPicPr>
        <p:blipFill rotWithShape="1">
          <a:blip r:embed="rId2"/>
          <a:srcRect l="7828" r="7828"/>
          <a:stretch/>
        </p:blipFill>
        <p:spPr>
          <a:xfrm>
            <a:off x="6019800" y="1682750"/>
            <a:ext cx="6172200" cy="4873625"/>
          </a:xfrm>
        </p:spPr>
      </p:pic>
    </p:spTree>
    <p:extLst>
      <p:ext uri="{BB962C8B-B14F-4D97-AF65-F5344CB8AC3E}">
        <p14:creationId xmlns:p14="http://schemas.microsoft.com/office/powerpoint/2010/main" val="117620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146347" y="869809"/>
            <a:ext cx="9144000" cy="4994659"/>
          </a:xfrm>
        </p:spPr>
        <p:txBody>
          <a:bodyPr>
            <a:normAutofit/>
          </a:bodyPr>
          <a:lstStyle/>
          <a:p>
            <a:r>
              <a:rPr lang="en-US" sz="3200" dirty="0"/>
              <a:t>Operating Systems</a:t>
            </a:r>
          </a:p>
          <a:p>
            <a:r>
              <a:rPr lang="en-US" dirty="0"/>
              <a:t>Module 2 Linux Filesystem Hierarchy</a:t>
            </a:r>
          </a:p>
          <a:p>
            <a:endParaRPr lang="en-US" dirty="0"/>
          </a:p>
          <a:p>
            <a:r>
              <a:rPr lang="en-US" sz="1800" dirty="0"/>
              <a:t>In this module we go over creating files and navigating through the Linux filesystem tree using the command line only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37525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397446" y="703700"/>
            <a:ext cx="8144414" cy="785949"/>
          </a:xfrm>
        </p:spPr>
        <p:txBody>
          <a:bodyPr>
            <a:noAutofit/>
          </a:bodyPr>
          <a:lstStyle/>
          <a:p>
            <a:r>
              <a:rPr lang="en-US" sz="4000" dirty="0"/>
              <a:t>Manage network interfaces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397445" y="1784963"/>
            <a:ext cx="9317901" cy="4118687"/>
          </a:xfrm>
        </p:spPr>
        <p:txBody>
          <a:bodyPr/>
          <a:lstStyle/>
          <a:p>
            <a:r>
              <a:rPr lang="en-US" sz="1800" dirty="0"/>
              <a:t>1. Which DHCP message is shown in the output of the </a:t>
            </a:r>
            <a:r>
              <a:rPr lang="en-US" sz="1800" b="1" dirty="0" err="1"/>
              <a:t>sudo</a:t>
            </a:r>
            <a:r>
              <a:rPr lang="en-US" sz="1800" b="1" dirty="0"/>
              <a:t>  </a:t>
            </a:r>
            <a:r>
              <a:rPr lang="en-US" sz="1800" b="1" dirty="0" err="1"/>
              <a:t>dhclient</a:t>
            </a:r>
            <a:r>
              <a:rPr lang="en-US" sz="1800" b="1" dirty="0"/>
              <a:t>  –v  –r  eth0</a:t>
            </a:r>
            <a:r>
              <a:rPr lang="en-US" sz="1800" dirty="0"/>
              <a:t> command? [hint: the message name is in uppercase.]</a:t>
            </a:r>
          </a:p>
          <a:p>
            <a:r>
              <a:rPr lang="en-US" dirty="0"/>
              <a:t>Answer here: DHCPRERELEASE</a:t>
            </a:r>
          </a:p>
          <a:p>
            <a:endParaRPr lang="en-US" dirty="0"/>
          </a:p>
          <a:p>
            <a:r>
              <a:rPr lang="en-US" sz="1800" dirty="0"/>
              <a:t>2. Which four DHCP messages are shown in the output of the </a:t>
            </a:r>
            <a:r>
              <a:rPr lang="en-US" sz="1800" b="1" dirty="0" err="1"/>
              <a:t>sudo</a:t>
            </a:r>
            <a:r>
              <a:rPr lang="en-US" sz="1800" b="1" dirty="0"/>
              <a:t>  </a:t>
            </a:r>
            <a:r>
              <a:rPr lang="en-US" sz="1800" b="1" dirty="0" err="1"/>
              <a:t>dhclient</a:t>
            </a:r>
            <a:r>
              <a:rPr lang="en-US" sz="1800" b="1" dirty="0"/>
              <a:t>  –v  eth0 </a:t>
            </a:r>
            <a:r>
              <a:rPr lang="en-US" sz="1800" dirty="0"/>
              <a:t>command? [hint: the message names are in uppercase.]</a:t>
            </a:r>
          </a:p>
          <a:p>
            <a:r>
              <a:rPr lang="en-US" dirty="0"/>
              <a:t>Answer here: DHCPDISCOVER DHCPOFFER DHCPREQUEST DHCPACK</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551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6" y="1023762"/>
            <a:ext cx="2739435" cy="1694448"/>
          </a:xfrm>
        </p:spPr>
        <p:txBody>
          <a:bodyPr>
            <a:normAutofit fontScale="90000"/>
          </a:bodyPr>
          <a:lstStyle/>
          <a:p>
            <a:r>
              <a:rPr lang="en-US" sz="4400" dirty="0"/>
              <a:t>Use network utilities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940152"/>
            <a:ext cx="2739435" cy="2688559"/>
          </a:xfrm>
        </p:spPr>
        <p:txBody>
          <a:bodyPr/>
          <a:lstStyle/>
          <a:p>
            <a:r>
              <a:rPr lang="en-US" sz="2000" dirty="0"/>
              <a:t>Take a screenshot of the output in </a:t>
            </a:r>
            <a:r>
              <a:rPr lang="en-US" sz="2000"/>
              <a:t>Step 5.</a:t>
            </a:r>
            <a:endParaRPr lang="en-US" dirty="0"/>
          </a:p>
        </p:txBody>
      </p:sp>
      <p:pic>
        <p:nvPicPr>
          <p:cNvPr id="8" name="Picture Placeholder 7">
            <a:extLst>
              <a:ext uri="{FF2B5EF4-FFF2-40B4-BE49-F238E27FC236}">
                <a16:creationId xmlns:a16="http://schemas.microsoft.com/office/drawing/2014/main" id="{A5EAF4A5-0F88-4DD9-B5CD-97DE69F7B641}"/>
              </a:ext>
            </a:extLst>
          </p:cNvPr>
          <p:cNvPicPr>
            <a:picLocks noGrp="1" noChangeAspect="1"/>
          </p:cNvPicPr>
          <p:nvPr>
            <p:ph type="pic" idx="1"/>
          </p:nvPr>
        </p:nvPicPr>
        <p:blipFill rotWithShape="1">
          <a:blip r:embed="rId2"/>
          <a:srcRect l="11286" r="11286"/>
          <a:stretch/>
        </p:blipFill>
        <p:spPr/>
      </p:pic>
    </p:spTree>
    <p:extLst>
      <p:ext uri="{BB962C8B-B14F-4D97-AF65-F5344CB8AC3E}">
        <p14:creationId xmlns:p14="http://schemas.microsoft.com/office/powerpoint/2010/main" val="3601173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1810492"/>
            <a:ext cx="9144000" cy="3721570"/>
          </a:xfrm>
        </p:spPr>
        <p:txBody>
          <a:bodyPr>
            <a:normAutofit/>
          </a:bodyPr>
          <a:lstStyle/>
          <a:p>
            <a:r>
              <a:rPr lang="en-US" sz="3200" dirty="0"/>
              <a:t>Operating Systems</a:t>
            </a:r>
          </a:p>
          <a:p>
            <a:r>
              <a:rPr lang="en-US" dirty="0"/>
              <a:t>Module 6 System Performance Monitoring</a:t>
            </a:r>
          </a:p>
          <a:p>
            <a:endParaRPr lang="en-US" dirty="0"/>
          </a:p>
          <a:p>
            <a:endParaRPr lang="en-US" dirty="0"/>
          </a:p>
          <a:p>
            <a:r>
              <a:rPr lang="en-US" dirty="0"/>
              <a:t>This project goes over monitoring user activity as well as bandwidth usage and finding out what processes are running in the system </a:t>
            </a:r>
          </a:p>
        </p:txBody>
      </p:sp>
    </p:spTree>
    <p:extLst>
      <p:ext uri="{BB962C8B-B14F-4D97-AF65-F5344CB8AC3E}">
        <p14:creationId xmlns:p14="http://schemas.microsoft.com/office/powerpoint/2010/main" val="3180718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775641" y="702710"/>
            <a:ext cx="6663478" cy="785949"/>
          </a:xfrm>
        </p:spPr>
        <p:txBody>
          <a:bodyPr>
            <a:noAutofit/>
          </a:bodyPr>
          <a:lstStyle/>
          <a:p>
            <a:r>
              <a:rPr lang="en-US" sz="4000" dirty="0"/>
              <a:t>Monitor Linux processes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75641" y="1864124"/>
            <a:ext cx="8640718" cy="3820239"/>
          </a:xfrm>
        </p:spPr>
        <p:txBody>
          <a:bodyPr>
            <a:normAutofit/>
          </a:bodyPr>
          <a:lstStyle/>
          <a:p>
            <a:r>
              <a:rPr lang="en-US" sz="1800" dirty="0"/>
              <a:t>1. What is the default action of the </a:t>
            </a:r>
            <a:r>
              <a:rPr lang="en-US" sz="1800" i="1" dirty="0"/>
              <a:t>15 SIGTERM </a:t>
            </a:r>
            <a:r>
              <a:rPr lang="en-US" sz="1800" dirty="0"/>
              <a:t>kill signal?</a:t>
            </a:r>
          </a:p>
          <a:p>
            <a:r>
              <a:rPr lang="en-US" dirty="0"/>
              <a:t>Answer here: terminate the program</a:t>
            </a:r>
          </a:p>
          <a:p>
            <a:endParaRPr lang="en-US" dirty="0"/>
          </a:p>
          <a:p>
            <a:r>
              <a:rPr lang="en-US" sz="1800" dirty="0"/>
              <a:t>2. In the System Monitor window, click on </a:t>
            </a:r>
            <a:r>
              <a:rPr lang="en-US" sz="1800" i="1" dirty="0"/>
              <a:t>% CPU </a:t>
            </a:r>
            <a:r>
              <a:rPr lang="en-US" sz="1800" dirty="0"/>
              <a:t>to sort the processes by CPU load. Which process shows the highest percentage of CPU usage?</a:t>
            </a:r>
          </a:p>
          <a:p>
            <a:r>
              <a:rPr lang="en-US" dirty="0"/>
              <a:t>Answer </a:t>
            </a:r>
            <a:r>
              <a:rPr lang="en-US" dirty="0" err="1"/>
              <a:t>here:gnome</a:t>
            </a:r>
            <a:r>
              <a:rPr lang="en-US" dirty="0"/>
              <a:t> shell/ system monitor</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3433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37049" y="627363"/>
            <a:ext cx="8144414" cy="785949"/>
          </a:xfrm>
        </p:spPr>
        <p:txBody>
          <a:bodyPr>
            <a:noAutofit/>
          </a:bodyPr>
          <a:lstStyle/>
          <a:p>
            <a:r>
              <a:rPr lang="en-US" sz="4000" dirty="0"/>
              <a:t>Monitor user activities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37049" y="1718975"/>
            <a:ext cx="9317901" cy="4118687"/>
          </a:xfrm>
        </p:spPr>
        <p:txBody>
          <a:bodyPr>
            <a:normAutofit/>
          </a:bodyPr>
          <a:lstStyle/>
          <a:p>
            <a:r>
              <a:rPr lang="en-US" sz="1800" dirty="0"/>
              <a:t>Issue the </a:t>
            </a:r>
            <a:r>
              <a:rPr lang="en-US" sz="1800" b="1" dirty="0" err="1"/>
              <a:t>sudo</a:t>
            </a:r>
            <a:r>
              <a:rPr lang="en-US" sz="1800" b="1" dirty="0"/>
              <a:t>  </a:t>
            </a:r>
            <a:r>
              <a:rPr lang="en-US" sz="1800" b="1" dirty="0" err="1"/>
              <a:t>accton</a:t>
            </a:r>
            <a:r>
              <a:rPr lang="en-US" sz="1800" b="1" dirty="0"/>
              <a:t>  on </a:t>
            </a:r>
            <a:r>
              <a:rPr lang="en-US" sz="1800" dirty="0"/>
              <a:t>command to turn on GNC accounting. Run the </a:t>
            </a:r>
            <a:r>
              <a:rPr lang="en-US" sz="1800" b="1" dirty="0" err="1"/>
              <a:t>sudo</a:t>
            </a:r>
            <a:r>
              <a:rPr lang="en-US" sz="1800" b="1" dirty="0"/>
              <a:t>  </a:t>
            </a:r>
            <a:r>
              <a:rPr lang="en-US" sz="1800" b="1" dirty="0" err="1"/>
              <a:t>updatedb</a:t>
            </a:r>
            <a:r>
              <a:rPr lang="en-US" sz="1800" b="1" dirty="0"/>
              <a:t> </a:t>
            </a:r>
            <a:r>
              <a:rPr lang="en-US" sz="1800" dirty="0"/>
              <a:t>command. Enter </a:t>
            </a:r>
            <a:r>
              <a:rPr lang="en-US" sz="1800" b="1" dirty="0" err="1"/>
              <a:t>lastcomm</a:t>
            </a:r>
            <a:r>
              <a:rPr lang="en-US" sz="1800" b="1" dirty="0"/>
              <a:t>  </a:t>
            </a:r>
            <a:r>
              <a:rPr lang="en-US" sz="1800" b="1" dirty="0" err="1"/>
              <a:t>updatedb</a:t>
            </a:r>
            <a:r>
              <a:rPr lang="en-US" sz="1800" dirty="0"/>
              <a:t> to check if the </a:t>
            </a:r>
            <a:r>
              <a:rPr lang="en-US" sz="1800" i="1" dirty="0" err="1"/>
              <a:t>updatedb</a:t>
            </a:r>
            <a:r>
              <a:rPr lang="en-US" sz="1800" dirty="0"/>
              <a:t> command was executed before. Remember to turn off GNC accounting (</a:t>
            </a:r>
            <a:r>
              <a:rPr lang="en-US" sz="1800" b="1" dirty="0" err="1"/>
              <a:t>sudo</a:t>
            </a:r>
            <a:r>
              <a:rPr lang="en-US" sz="1800" b="1" dirty="0"/>
              <a:t>  </a:t>
            </a:r>
            <a:r>
              <a:rPr lang="en-US" sz="1800" b="1" dirty="0" err="1"/>
              <a:t>accton</a:t>
            </a:r>
            <a:r>
              <a:rPr lang="en-US" sz="1800" b="1" dirty="0"/>
              <a:t>  off</a:t>
            </a:r>
            <a:r>
              <a:rPr lang="en-US" sz="1800" dirty="0"/>
              <a:t>) after answering the questions.</a:t>
            </a:r>
          </a:p>
          <a:p>
            <a:r>
              <a:rPr lang="en-US" sz="1800" dirty="0"/>
              <a:t>1. What flag value is displayed in the output?</a:t>
            </a:r>
          </a:p>
          <a:p>
            <a:r>
              <a:rPr lang="en-US" dirty="0"/>
              <a:t>Answer here: user terminal and seconds</a:t>
            </a:r>
          </a:p>
          <a:p>
            <a:endParaRPr lang="en-US" sz="1800" dirty="0"/>
          </a:p>
          <a:p>
            <a:r>
              <a:rPr lang="en-US" sz="1800" dirty="0"/>
              <a:t>2. Why is the name of the user who ran the processes shown as root, not student?</a:t>
            </a:r>
          </a:p>
          <a:p>
            <a:r>
              <a:rPr lang="en-US" dirty="0"/>
              <a:t>Answer here: root is the name of administrator account</a:t>
            </a:r>
          </a:p>
          <a:p>
            <a:endParaRPr lang="en-US" dirty="0"/>
          </a:p>
        </p:txBody>
      </p:sp>
    </p:spTree>
    <p:extLst>
      <p:ext uri="{BB962C8B-B14F-4D97-AF65-F5344CB8AC3E}">
        <p14:creationId xmlns:p14="http://schemas.microsoft.com/office/powerpoint/2010/main" val="252543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6"/>
            <a:ext cx="2758843" cy="2301077"/>
          </a:xfrm>
        </p:spPr>
        <p:txBody>
          <a:bodyPr>
            <a:normAutofit fontScale="90000"/>
          </a:bodyPr>
          <a:lstStyle/>
          <a:p>
            <a:r>
              <a:rPr lang="en-US" sz="4400"/>
              <a:t>Monitor network bandwidth usage</a:t>
            </a:r>
            <a:endParaRPr lang="en-US" sz="44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3357977"/>
            <a:ext cx="2758843" cy="2741585"/>
          </a:xfrm>
        </p:spPr>
        <p:txBody>
          <a:bodyPr/>
          <a:lstStyle/>
          <a:p>
            <a:r>
              <a:rPr lang="en-US" sz="2000"/>
              <a:t>Take a screenshot of the output in Step 4.</a:t>
            </a:r>
            <a:endParaRPr lang="en-US" sz="2000" dirty="0"/>
          </a:p>
        </p:txBody>
      </p:sp>
      <p:pic>
        <p:nvPicPr>
          <p:cNvPr id="8" name="Picture Placeholder 7">
            <a:extLst>
              <a:ext uri="{FF2B5EF4-FFF2-40B4-BE49-F238E27FC236}">
                <a16:creationId xmlns:a16="http://schemas.microsoft.com/office/drawing/2014/main" id="{F0D0B7C9-B4F3-4E30-84A0-7F4FC33AD6FB}"/>
              </a:ext>
            </a:extLst>
          </p:cNvPr>
          <p:cNvPicPr>
            <a:picLocks noGrp="1" noChangeAspect="1"/>
          </p:cNvPicPr>
          <p:nvPr>
            <p:ph type="pic" idx="1"/>
          </p:nvPr>
        </p:nvPicPr>
        <p:blipFill rotWithShape="1">
          <a:blip r:embed="rId2"/>
          <a:srcRect l="-58" t="-98" r="-42" b="98"/>
          <a:stretch/>
        </p:blipFill>
        <p:spPr>
          <a:xfrm>
            <a:off x="3848100" y="992187"/>
            <a:ext cx="7943850" cy="4873625"/>
          </a:xfrm>
        </p:spPr>
      </p:pic>
    </p:spTree>
    <p:extLst>
      <p:ext uri="{BB962C8B-B14F-4D97-AF65-F5344CB8AC3E}">
        <p14:creationId xmlns:p14="http://schemas.microsoft.com/office/powerpoint/2010/main" val="4050120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C1E92-DE9C-4C7C-A641-496AA46EF0E4}"/>
              </a:ext>
            </a:extLst>
          </p:cNvPr>
          <p:cNvSpPr>
            <a:spLocks noGrp="1"/>
          </p:cNvSpPr>
          <p:nvPr>
            <p:ph type="title"/>
          </p:nvPr>
        </p:nvSpPr>
        <p:spPr>
          <a:xfrm>
            <a:off x="767290" y="1780661"/>
            <a:ext cx="3582073" cy="1463472"/>
          </a:xfrm>
        </p:spPr>
        <p:txBody>
          <a:bodyPr vert="horz" lIns="91440" tIns="45720" rIns="91440" bIns="45720" rtlCol="0" anchor="t">
            <a:normAutofit/>
          </a:bodyPr>
          <a:lstStyle/>
          <a:p>
            <a:r>
              <a:rPr lang="en-US" sz="4800" kern="1200">
                <a:solidFill>
                  <a:schemeClr val="bg1"/>
                </a:solidFill>
                <a:latin typeface="+mj-lt"/>
                <a:ea typeface="+mj-ea"/>
                <a:cs typeface="+mj-cs"/>
              </a:rPr>
              <a:t>Thank you all</a:t>
            </a:r>
          </a:p>
        </p:txBody>
      </p:sp>
      <p:grpSp>
        <p:nvGrpSpPr>
          <p:cNvPr id="19" name="Group 14">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20"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a:extLst>
              <a:ext uri="{FF2B5EF4-FFF2-40B4-BE49-F238E27FC236}">
                <a16:creationId xmlns:a16="http://schemas.microsoft.com/office/drawing/2014/main" id="{33F130F7-3243-4CC7-8A38-26401FF27C54}"/>
              </a:ext>
            </a:extLst>
          </p:cNvPr>
          <p:cNvSpPr>
            <a:spLocks noGrp="1"/>
          </p:cNvSpPr>
          <p:nvPr>
            <p:ph type="body" sz="half" idx="2"/>
          </p:nvPr>
        </p:nvSpPr>
        <p:spPr>
          <a:xfrm>
            <a:off x="767290" y="3383121"/>
            <a:ext cx="3582072" cy="2793251"/>
          </a:xfrm>
        </p:spPr>
        <p:txBody>
          <a:bodyPr vert="horz" lIns="91440" tIns="45720" rIns="91440" bIns="45720" rtlCol="0" anchor="t">
            <a:normAutofit/>
          </a:bodyPr>
          <a:lstStyle/>
          <a:p>
            <a:pPr indent="-228600">
              <a:buFont typeface="Arial" panose="020B0604020202020204" pitchFamily="34" charset="0"/>
              <a:buChar char="•"/>
            </a:pPr>
            <a:r>
              <a:rPr lang="en-US">
                <a:solidFill>
                  <a:schemeClr val="bg1"/>
                </a:solidFill>
              </a:rPr>
              <a:t>This has been a very pleasurable learning experience as we have gone through the virtual Linux tour and discovering many different functions and tasks we can accomplish on an entirely new operating system that probably not many of us are familiar with. There were troubles when it came to connecting to the network services but after some troubleshooting tips everything came together perfectly as planned. </a:t>
            </a:r>
          </a:p>
        </p:txBody>
      </p:sp>
      <p:pic>
        <p:nvPicPr>
          <p:cNvPr id="6" name="Picture Placeholder 5" descr="A picture containing text&#10;&#10;Description automatically generated">
            <a:extLst>
              <a:ext uri="{FF2B5EF4-FFF2-40B4-BE49-F238E27FC236}">
                <a16:creationId xmlns:a16="http://schemas.microsoft.com/office/drawing/2014/main" id="{B812F567-351C-46A9-A9C5-7CF3B52D4CD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539" r="14539"/>
          <a:stretch>
            <a:fillRect/>
          </a:stretch>
        </p:blipFill>
        <p:spPr>
          <a:xfrm>
            <a:off x="5605908" y="903730"/>
            <a:ext cx="5664019" cy="4472307"/>
          </a:xfrm>
          <a:prstGeom prst="rect">
            <a:avLst/>
          </a:prstGeom>
        </p:spPr>
      </p:pic>
    </p:spTree>
    <p:extLst>
      <p:ext uri="{BB962C8B-B14F-4D97-AF65-F5344CB8AC3E}">
        <p14:creationId xmlns:p14="http://schemas.microsoft.com/office/powerpoint/2010/main" val="292459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753472" y="483599"/>
            <a:ext cx="8144414" cy="785949"/>
          </a:xfrm>
        </p:spPr>
        <p:txBody>
          <a:bodyPr>
            <a:noAutofit/>
          </a:bodyPr>
          <a:lstStyle/>
          <a:p>
            <a:r>
              <a:rPr lang="en-US" sz="4000" dirty="0">
                <a:ea typeface="Times New Roman" panose="02020603050405020304" pitchFamily="18" charset="0"/>
              </a:rPr>
              <a:t>Navigate the Linux filesystem tree</a:t>
            </a:r>
            <a:endParaRPr lang="en-US" sz="40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53472" y="1448661"/>
            <a:ext cx="8685056" cy="4695983"/>
          </a:xfrm>
        </p:spPr>
        <p:txBody>
          <a:bodyPr>
            <a:normAutofit fontScale="92500" lnSpcReduction="20000"/>
          </a:bodyPr>
          <a:lstStyle/>
          <a:p>
            <a:r>
              <a:rPr lang="en-US" sz="1800" dirty="0"/>
              <a:t>1. What is the </a:t>
            </a:r>
            <a:r>
              <a:rPr lang="en-US" sz="1800" i="1" dirty="0" err="1"/>
              <a:t>pwd</a:t>
            </a:r>
            <a:r>
              <a:rPr lang="en-US" sz="1800" dirty="0"/>
              <a:t> command an acronym for? What about the </a:t>
            </a:r>
            <a:r>
              <a:rPr lang="en-US" sz="1800" i="1" dirty="0"/>
              <a:t>cd</a:t>
            </a:r>
            <a:r>
              <a:rPr lang="en-US" sz="1800" dirty="0"/>
              <a:t> command?</a:t>
            </a:r>
          </a:p>
          <a:p>
            <a:r>
              <a:rPr lang="en-US" dirty="0"/>
              <a:t>Answer here:</a:t>
            </a:r>
          </a:p>
          <a:p>
            <a:r>
              <a:rPr lang="en-US" dirty="0"/>
              <a:t>Print working directory</a:t>
            </a:r>
          </a:p>
          <a:p>
            <a:r>
              <a:rPr lang="en-US" dirty="0"/>
              <a:t>Change directory</a:t>
            </a:r>
          </a:p>
          <a:p>
            <a:endParaRPr lang="en-US" dirty="0"/>
          </a:p>
          <a:p>
            <a:endParaRPr lang="en-US" dirty="0"/>
          </a:p>
          <a:p>
            <a:r>
              <a:rPr lang="en-US" sz="1800" dirty="0"/>
              <a:t>2. Explain the differences between a relative path and an absolute/full path in Linux.</a:t>
            </a:r>
          </a:p>
          <a:p>
            <a:r>
              <a:rPr lang="en-US" dirty="0"/>
              <a:t>Answer here:</a:t>
            </a:r>
          </a:p>
          <a:p>
            <a:r>
              <a:rPr lang="en-US" dirty="0"/>
              <a:t>Absolute-contains root element and complete directory list to find the file</a:t>
            </a:r>
          </a:p>
          <a:p>
            <a:r>
              <a:rPr lang="en-US" dirty="0"/>
              <a:t>Relative-needs to be combined with another path in order to find the file</a:t>
            </a:r>
          </a:p>
          <a:p>
            <a:endParaRPr lang="en-US" dirty="0"/>
          </a:p>
          <a:p>
            <a:endParaRPr lang="en-US" dirty="0"/>
          </a:p>
          <a:p>
            <a:endParaRPr lang="en-US" dirty="0"/>
          </a:p>
          <a:p>
            <a:r>
              <a:rPr lang="en-US" sz="1800" dirty="0"/>
              <a:t>References:</a:t>
            </a:r>
          </a:p>
          <a:p>
            <a:r>
              <a:rPr lang="en-US" dirty="0"/>
              <a:t>1.oracle</a:t>
            </a:r>
          </a:p>
          <a:p>
            <a:r>
              <a:rPr lang="en-US" dirty="0"/>
              <a:t>2.Youtube videos</a:t>
            </a:r>
          </a:p>
          <a:p>
            <a:endParaRPr lang="en-US" dirty="0"/>
          </a:p>
          <a:p>
            <a:endParaRPr lang="en-US" dirty="0"/>
          </a:p>
          <a:p>
            <a:endParaRPr lang="en-US" dirty="0"/>
          </a:p>
        </p:txBody>
      </p:sp>
    </p:spTree>
    <p:extLst>
      <p:ext uri="{BB962C8B-B14F-4D97-AF65-F5344CB8AC3E}">
        <p14:creationId xmlns:p14="http://schemas.microsoft.com/office/powerpoint/2010/main" val="323247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853443"/>
            <a:ext cx="2739435" cy="1885472"/>
          </a:xfrm>
        </p:spPr>
        <p:txBody>
          <a:bodyPr>
            <a:noAutofit/>
          </a:bodyPr>
          <a:lstStyle/>
          <a:p>
            <a:pPr>
              <a:spcAft>
                <a:spcPts val="1200"/>
              </a:spcAft>
            </a:pPr>
            <a:r>
              <a:rPr lang="en-US" sz="4000" dirty="0">
                <a:ea typeface="Times New Roman" panose="02020603050405020304" pitchFamily="18" charset="0"/>
              </a:rPr>
              <a:t>Create directories and files</a:t>
            </a:r>
            <a:endParaRPr lang="en-US" sz="4000" kern="0" dirty="0">
              <a:ea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8" y="2959118"/>
            <a:ext cx="2739435" cy="1035833"/>
          </a:xfrm>
        </p:spPr>
        <p:txBody>
          <a:bodyPr>
            <a:normAutofit/>
          </a:bodyPr>
          <a:lstStyle/>
          <a:p>
            <a:r>
              <a:rPr lang="en-US" sz="2000" dirty="0"/>
              <a:t>Take a screenshot of the output in Steps 5 and 6.</a:t>
            </a:r>
            <a:endParaRPr lang="en-US" dirty="0"/>
          </a:p>
          <a:p>
            <a:endParaRPr lang="en-US" dirty="0"/>
          </a:p>
        </p:txBody>
      </p:sp>
      <p:pic>
        <p:nvPicPr>
          <p:cNvPr id="10" name="Picture Placeholder 9">
            <a:extLst>
              <a:ext uri="{FF2B5EF4-FFF2-40B4-BE49-F238E27FC236}">
                <a16:creationId xmlns:a16="http://schemas.microsoft.com/office/drawing/2014/main" id="{23C37894-9DC3-4D1C-B6DE-83AE5A8ED816}"/>
              </a:ext>
            </a:extLst>
          </p:cNvPr>
          <p:cNvPicPr>
            <a:picLocks noGrp="1" noChangeAspect="1"/>
          </p:cNvPicPr>
          <p:nvPr>
            <p:ph type="pic" idx="1"/>
          </p:nvPr>
        </p:nvPicPr>
        <p:blipFill rotWithShape="1">
          <a:blip r:embed="rId2"/>
          <a:srcRect l="6791" r="6791"/>
          <a:stretch/>
        </p:blipFill>
        <p:spPr>
          <a:xfrm>
            <a:off x="4324350" y="1092200"/>
            <a:ext cx="6754813" cy="4873625"/>
          </a:xfrm>
        </p:spPr>
      </p:pic>
    </p:spTree>
    <p:extLst>
      <p:ext uri="{BB962C8B-B14F-4D97-AF65-F5344CB8AC3E}">
        <p14:creationId xmlns:p14="http://schemas.microsoft.com/office/powerpoint/2010/main" val="306461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6611" y="853443"/>
            <a:ext cx="2739435" cy="1943023"/>
          </a:xfrm>
        </p:spPr>
        <p:txBody>
          <a:bodyPr>
            <a:noAutofit/>
          </a:bodyPr>
          <a:lstStyle/>
          <a:p>
            <a:pPr>
              <a:spcAft>
                <a:spcPts val="1200"/>
              </a:spcAft>
            </a:pPr>
            <a:r>
              <a:rPr lang="en-US" sz="4000" dirty="0">
                <a:ea typeface="Times New Roman" panose="02020603050405020304" pitchFamily="18" charset="0"/>
              </a:rPr>
              <a:t>Locate directories and files</a:t>
            </a:r>
            <a:endParaRPr lang="en-US" sz="4000" kern="0" dirty="0">
              <a:ea typeface="Times New Roman" panose="02020603050405020304" pitchFamily="18" charset="0"/>
              <a:cs typeface="Times New Roman" panose="02020603050405020304" pitchFamily="18" charset="0"/>
            </a:endParaRPr>
          </a:p>
        </p:txBody>
      </p:sp>
      <p:pic>
        <p:nvPicPr>
          <p:cNvPr id="4" name="Picture Placeholder 3">
            <a:extLst>
              <a:ext uri="{FF2B5EF4-FFF2-40B4-BE49-F238E27FC236}">
                <a16:creationId xmlns:a16="http://schemas.microsoft.com/office/drawing/2014/main" id="{4FF46222-5D62-4581-A681-C414A559BB1C}"/>
              </a:ext>
            </a:extLst>
          </p:cNvPr>
          <p:cNvPicPr>
            <a:picLocks noGrp="1" noChangeAspect="1"/>
          </p:cNvPicPr>
          <p:nvPr>
            <p:ph type="pic" idx="1"/>
          </p:nvPr>
        </p:nvPicPr>
        <p:blipFill rotWithShape="1">
          <a:blip r:embed="rId2"/>
          <a:srcRect l="61" r="61"/>
          <a:stretch/>
        </p:blipFill>
        <p:spPr>
          <a:xfrm>
            <a:off x="3884613" y="854075"/>
            <a:ext cx="7470775" cy="5084763"/>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1" y="2981557"/>
            <a:ext cx="2739435" cy="1173193"/>
          </a:xfrm>
        </p:spPr>
        <p:txBody>
          <a:bodyPr/>
          <a:lstStyle/>
          <a:p>
            <a:r>
              <a:rPr lang="en-US" sz="2000" dirty="0"/>
              <a:t>Take a screenshot of the output in Steps 5 and 6.</a:t>
            </a:r>
            <a:endParaRPr lang="en-US" dirty="0"/>
          </a:p>
        </p:txBody>
      </p:sp>
    </p:spTree>
    <p:extLst>
      <p:ext uri="{BB962C8B-B14F-4D97-AF65-F5344CB8AC3E}">
        <p14:creationId xmlns:p14="http://schemas.microsoft.com/office/powerpoint/2010/main" val="124148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6611" y="853443"/>
            <a:ext cx="2739435" cy="2454830"/>
          </a:xfrm>
        </p:spPr>
        <p:txBody>
          <a:bodyPr>
            <a:noAutofit/>
          </a:bodyPr>
          <a:lstStyle/>
          <a:p>
            <a:pPr>
              <a:spcAft>
                <a:spcPts val="1200"/>
              </a:spcAft>
            </a:pPr>
            <a:r>
              <a:rPr lang="en-US" sz="4000" dirty="0">
                <a:ea typeface="Times New Roman" panose="02020603050405020304" pitchFamily="18" charset="0"/>
              </a:rPr>
              <a:t>Copy and remove directories and files</a:t>
            </a:r>
            <a:endParaRPr lang="en-US" sz="4000" kern="0" dirty="0">
              <a:ea typeface="Times New Roman" panose="02020603050405020304" pitchFamily="18" charset="0"/>
              <a:cs typeface="Times New Roman" panose="02020603050405020304" pitchFamily="18" charset="0"/>
            </a:endParaRPr>
          </a:p>
        </p:txBody>
      </p:sp>
      <p:pic>
        <p:nvPicPr>
          <p:cNvPr id="4" name="Picture Placeholder 3">
            <a:extLst>
              <a:ext uri="{FF2B5EF4-FFF2-40B4-BE49-F238E27FC236}">
                <a16:creationId xmlns:a16="http://schemas.microsoft.com/office/drawing/2014/main" id="{AC3511EA-8457-4100-8D41-0DA09DE9C871}"/>
              </a:ext>
            </a:extLst>
          </p:cNvPr>
          <p:cNvPicPr>
            <a:picLocks noGrp="1" noChangeAspect="1"/>
          </p:cNvPicPr>
          <p:nvPr>
            <p:ph type="pic" idx="1"/>
          </p:nvPr>
        </p:nvPicPr>
        <p:blipFill rotWithShape="1">
          <a:blip r:embed="rId2"/>
          <a:srcRect l="1793" r="1793"/>
          <a:stretch/>
        </p:blipFill>
        <p:spPr>
          <a:xfrm>
            <a:off x="3884613" y="854075"/>
            <a:ext cx="7470775" cy="5084763"/>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0" y="3549728"/>
            <a:ext cx="2739435" cy="1075537"/>
          </a:xfrm>
        </p:spPr>
        <p:txBody>
          <a:bodyPr/>
          <a:lstStyle/>
          <a:p>
            <a:r>
              <a:rPr lang="en-US" sz="2000" dirty="0"/>
              <a:t>Take a screenshot of the output in Step 3.</a:t>
            </a:r>
            <a:endParaRPr lang="en-US" dirty="0"/>
          </a:p>
        </p:txBody>
      </p:sp>
    </p:spTree>
    <p:extLst>
      <p:ext uri="{BB962C8B-B14F-4D97-AF65-F5344CB8AC3E}">
        <p14:creationId xmlns:p14="http://schemas.microsoft.com/office/powerpoint/2010/main" val="263314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6611" y="853443"/>
            <a:ext cx="2739435" cy="1943023"/>
          </a:xfrm>
        </p:spPr>
        <p:txBody>
          <a:bodyPr>
            <a:noAutofit/>
          </a:bodyPr>
          <a:lstStyle/>
          <a:p>
            <a:pPr>
              <a:spcAft>
                <a:spcPts val="1200"/>
              </a:spcAft>
            </a:pPr>
            <a:r>
              <a:rPr lang="en-US" sz="4000" dirty="0">
                <a:ea typeface="Times New Roman" panose="02020603050405020304" pitchFamily="18" charset="0"/>
              </a:rPr>
              <a:t>Locate directories and files</a:t>
            </a:r>
            <a:endParaRPr lang="en-US" sz="4000" kern="0" dirty="0">
              <a:ea typeface="Times New Roman" panose="02020603050405020304" pitchFamily="18" charset="0"/>
              <a:cs typeface="Times New Roman" panose="02020603050405020304" pitchFamily="18" charset="0"/>
            </a:endParaRPr>
          </a:p>
        </p:txBody>
      </p:sp>
      <p:pic>
        <p:nvPicPr>
          <p:cNvPr id="4" name="Picture Placeholder 3">
            <a:extLst>
              <a:ext uri="{FF2B5EF4-FFF2-40B4-BE49-F238E27FC236}">
                <a16:creationId xmlns:a16="http://schemas.microsoft.com/office/drawing/2014/main" id="{4FF46222-5D62-4581-A681-C414A559BB1C}"/>
              </a:ext>
            </a:extLst>
          </p:cNvPr>
          <p:cNvPicPr>
            <a:picLocks noGrp="1" noChangeAspect="1"/>
          </p:cNvPicPr>
          <p:nvPr>
            <p:ph type="pic" idx="1"/>
          </p:nvPr>
        </p:nvPicPr>
        <p:blipFill rotWithShape="1">
          <a:blip r:embed="rId2"/>
          <a:srcRect l="61" r="61"/>
          <a:stretch/>
        </p:blipFill>
        <p:spPr>
          <a:xfrm>
            <a:off x="3884613" y="854075"/>
            <a:ext cx="7470775" cy="5084763"/>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1" y="2981557"/>
            <a:ext cx="2739435" cy="1173193"/>
          </a:xfrm>
        </p:spPr>
        <p:txBody>
          <a:bodyPr/>
          <a:lstStyle/>
          <a:p>
            <a:r>
              <a:rPr lang="en-US" sz="2000" dirty="0"/>
              <a:t>Take a screenshot of the output in Steps 5 and 6.</a:t>
            </a:r>
            <a:endParaRPr lang="en-US" dirty="0"/>
          </a:p>
        </p:txBody>
      </p:sp>
    </p:spTree>
    <p:extLst>
      <p:ext uri="{BB962C8B-B14F-4D97-AF65-F5344CB8AC3E}">
        <p14:creationId xmlns:p14="http://schemas.microsoft.com/office/powerpoint/2010/main" val="1823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149469"/>
            <a:ext cx="9144000" cy="4855778"/>
          </a:xfrm>
        </p:spPr>
        <p:txBody>
          <a:bodyPr>
            <a:normAutofit/>
          </a:bodyPr>
          <a:lstStyle/>
          <a:p>
            <a:r>
              <a:rPr lang="en-US" sz="3200" dirty="0"/>
              <a:t>Operating Systems</a:t>
            </a:r>
          </a:p>
          <a:p>
            <a:r>
              <a:rPr lang="en-US" dirty="0"/>
              <a:t>Module 3 Linux Shell Scripts</a:t>
            </a:r>
          </a:p>
          <a:p>
            <a:endParaRPr lang="en-US" dirty="0"/>
          </a:p>
          <a:p>
            <a:endParaRPr lang="en-US" dirty="0"/>
          </a:p>
          <a:p>
            <a:endParaRPr lang="en-US" dirty="0"/>
          </a:p>
          <a:p>
            <a:endParaRPr lang="en-US" dirty="0"/>
          </a:p>
          <a:p>
            <a:r>
              <a:rPr lang="en-US" sz="2000" dirty="0"/>
              <a:t>In this module we were learning about how to change file permissions and setting PATH variables as well as making them permanent </a:t>
            </a:r>
          </a:p>
        </p:txBody>
      </p:sp>
    </p:spTree>
    <p:extLst>
      <p:ext uri="{BB962C8B-B14F-4D97-AF65-F5344CB8AC3E}">
        <p14:creationId xmlns:p14="http://schemas.microsoft.com/office/powerpoint/2010/main" val="264014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672805" y="428918"/>
            <a:ext cx="8144414" cy="785949"/>
          </a:xfrm>
        </p:spPr>
        <p:txBody>
          <a:bodyPr>
            <a:noAutofit/>
          </a:bodyPr>
          <a:lstStyle/>
          <a:p>
            <a:r>
              <a:rPr lang="en-US" sz="4000" dirty="0"/>
              <a:t>Create a shell script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672805" y="1328469"/>
            <a:ext cx="8846389" cy="4917496"/>
          </a:xfrm>
        </p:spPr>
        <p:txBody>
          <a:bodyPr>
            <a:normAutofit/>
          </a:bodyPr>
          <a:lstStyle/>
          <a:p>
            <a:r>
              <a:rPr lang="en-US" sz="1900" dirty="0"/>
              <a:t>1. What are the file permissions of the script?</a:t>
            </a:r>
          </a:p>
          <a:p>
            <a:r>
              <a:rPr lang="en-US" sz="1700" dirty="0"/>
              <a:t>Answer here: read write no execute</a:t>
            </a:r>
          </a:p>
          <a:p>
            <a:endParaRPr lang="en-US" dirty="0"/>
          </a:p>
          <a:p>
            <a:endParaRPr lang="en-US" dirty="0"/>
          </a:p>
          <a:p>
            <a:r>
              <a:rPr lang="en-US" sz="1900" dirty="0"/>
              <a:t>2. What’s the name of the user-defined variable in the script?</a:t>
            </a:r>
          </a:p>
          <a:p>
            <a:r>
              <a:rPr lang="en-US" sz="1700" dirty="0"/>
              <a:t>Answer here: text</a:t>
            </a:r>
          </a:p>
          <a:p>
            <a:endParaRPr lang="en-US" dirty="0"/>
          </a:p>
          <a:p>
            <a:endParaRPr lang="en-US" dirty="0"/>
          </a:p>
          <a:p>
            <a:r>
              <a:rPr lang="en-US" sz="1900" dirty="0"/>
              <a:t>3. Which redirection meta-character is used in the script? What does it do?</a:t>
            </a:r>
          </a:p>
          <a:p>
            <a:r>
              <a:rPr lang="en-US" sz="1700" dirty="0"/>
              <a:t>Answer here:  &gt;&gt; redirection</a:t>
            </a:r>
          </a:p>
          <a:p>
            <a:endParaRPr lang="en-US" dirty="0"/>
          </a:p>
          <a:p>
            <a:endParaRPr lang="en-US" dirty="0"/>
          </a:p>
          <a:p>
            <a:endParaRPr lang="en-US" sz="1900" dirty="0"/>
          </a:p>
        </p:txBody>
      </p:sp>
    </p:spTree>
    <p:extLst>
      <p:ext uri="{BB962C8B-B14F-4D97-AF65-F5344CB8AC3E}">
        <p14:creationId xmlns:p14="http://schemas.microsoft.com/office/powerpoint/2010/main" val="2539000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1010</Words>
  <Application>Microsoft Office PowerPoint</Application>
  <PresentationFormat>Widescreen</PresentationFormat>
  <Paragraphs>143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Week 8 Project </vt:lpstr>
      <vt:lpstr> </vt:lpstr>
      <vt:lpstr>Navigate the Linux filesystem tree</vt:lpstr>
      <vt:lpstr>Create directories and files</vt:lpstr>
      <vt:lpstr>Locate directories and files</vt:lpstr>
      <vt:lpstr>Copy and remove directories and files</vt:lpstr>
      <vt:lpstr>Locate directories and files</vt:lpstr>
      <vt:lpstr> </vt:lpstr>
      <vt:lpstr>Create a shell script</vt:lpstr>
      <vt:lpstr>Change script file permissions</vt:lpstr>
      <vt:lpstr>Set the PATH variable</vt:lpstr>
      <vt:lpstr>Make the PATH variable permanent</vt:lpstr>
      <vt:lpstr> </vt:lpstr>
      <vt:lpstr>Add users and groups in CLI</vt:lpstr>
      <vt:lpstr>Test user and group settings</vt:lpstr>
      <vt:lpstr>Add users in GUI</vt:lpstr>
      <vt:lpstr>Remove users and groups</vt:lpstr>
      <vt:lpstr> </vt:lpstr>
      <vt:lpstr>Discover host IP configurations</vt:lpstr>
      <vt:lpstr>Manage network interfaces</vt:lpstr>
      <vt:lpstr>Use network utilities</vt:lpstr>
      <vt:lpstr> </vt:lpstr>
      <vt:lpstr>Monitor Linux processes</vt:lpstr>
      <vt:lpstr>Monitor user activities</vt:lpstr>
      <vt:lpstr>Monitor network bandwidth usage</vt:lpstr>
      <vt:lpstr>Thank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8 Project </dc:title>
  <dc:creator>Charles Toohey</dc:creator>
  <cp:lastModifiedBy>Charles Toohey</cp:lastModifiedBy>
  <cp:revision>4</cp:revision>
  <dcterms:created xsi:type="dcterms:W3CDTF">2021-06-18T22:14:23Z</dcterms:created>
  <dcterms:modified xsi:type="dcterms:W3CDTF">2021-06-18T23:05:46Z</dcterms:modified>
</cp:coreProperties>
</file>