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4" r:id="rId2"/>
    <p:sldId id="270" r:id="rId3"/>
    <p:sldId id="297" r:id="rId4"/>
    <p:sldId id="265" r:id="rId5"/>
    <p:sldId id="263" r:id="rId6"/>
    <p:sldId id="267" r:id="rId7"/>
    <p:sldId id="271" r:id="rId8"/>
    <p:sldId id="272" r:id="rId9"/>
    <p:sldId id="295" r:id="rId10"/>
    <p:sldId id="273" r:id="rId11"/>
    <p:sldId id="274" r:id="rId12"/>
    <p:sldId id="275" r:id="rId13"/>
    <p:sldId id="276" r:id="rId14"/>
    <p:sldId id="277" r:id="rId15"/>
    <p:sldId id="278" r:id="rId16"/>
    <p:sldId id="279" r:id="rId17"/>
    <p:sldId id="280" r:id="rId18"/>
    <p:sldId id="281" r:id="rId19"/>
    <p:sldId id="298" r:id="rId20"/>
    <p:sldId id="282" r:id="rId21"/>
    <p:sldId id="283" r:id="rId22"/>
    <p:sldId id="284" r:id="rId23"/>
    <p:sldId id="285" r:id="rId24"/>
    <p:sldId id="286" r:id="rId25"/>
    <p:sldId id="287" r:id="rId26"/>
    <p:sldId id="296" r:id="rId27"/>
    <p:sldId id="288" r:id="rId28"/>
    <p:sldId id="289" r:id="rId29"/>
    <p:sldId id="290" r:id="rId30"/>
    <p:sldId id="291" r:id="rId31"/>
    <p:sldId id="292" r:id="rId32"/>
    <p:sldId id="293" r:id="rId33"/>
    <p:sldId id="25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4"/>
    <p:restoredTop sz="94719"/>
  </p:normalViewPr>
  <p:slideViewPr>
    <p:cSldViewPr snapToGrid="0">
      <p:cViewPr varScale="1">
        <p:scale>
          <a:sx n="148" d="100"/>
          <a:sy n="148" d="100"/>
        </p:scale>
        <p:origin x="11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E65B6-CBAA-23FB-F60D-7182163C0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451FA7-4EAA-782F-6F89-381BB237E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3BDB24-E46B-493E-BB5F-BD3FF7BAED53}"/>
              </a:ext>
            </a:extLst>
          </p:cNvPr>
          <p:cNvSpPr>
            <a:spLocks noGrp="1"/>
          </p:cNvSpPr>
          <p:nvPr>
            <p:ph type="dt" sz="half" idx="10"/>
          </p:nvPr>
        </p:nvSpPr>
        <p:spPr/>
        <p:txBody>
          <a:bodyPr/>
          <a:lstStyle/>
          <a:p>
            <a:fld id="{AA0C2A81-6537-734A-80D7-2A32D1508540}" type="datetimeFigureOut">
              <a:rPr lang="en-US" smtClean="0"/>
              <a:t>12/16/22</a:t>
            </a:fld>
            <a:endParaRPr lang="en-US"/>
          </a:p>
        </p:txBody>
      </p:sp>
      <p:sp>
        <p:nvSpPr>
          <p:cNvPr id="5" name="Footer Placeholder 4">
            <a:extLst>
              <a:ext uri="{FF2B5EF4-FFF2-40B4-BE49-F238E27FC236}">
                <a16:creationId xmlns:a16="http://schemas.microsoft.com/office/drawing/2014/main" id="{671D22A2-280F-3778-3B79-3318363C7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52E8F-4D73-BBDC-F084-E56201DBA2DD}"/>
              </a:ext>
            </a:extLst>
          </p:cNvPr>
          <p:cNvSpPr>
            <a:spLocks noGrp="1"/>
          </p:cNvSpPr>
          <p:nvPr>
            <p:ph type="sldNum" sz="quarter" idx="12"/>
          </p:nvPr>
        </p:nvSpPr>
        <p:spPr/>
        <p:txBody>
          <a:bodyPr/>
          <a:lstStyle/>
          <a:p>
            <a:fld id="{EE90058E-411A-934F-AD10-70C780A59B35}" type="slidenum">
              <a:rPr lang="en-US" smtClean="0"/>
              <a:t>‹#›</a:t>
            </a:fld>
            <a:endParaRPr lang="en-US"/>
          </a:p>
        </p:txBody>
      </p:sp>
    </p:spTree>
    <p:extLst>
      <p:ext uri="{BB962C8B-B14F-4D97-AF65-F5344CB8AC3E}">
        <p14:creationId xmlns:p14="http://schemas.microsoft.com/office/powerpoint/2010/main" val="336707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7839-AFEC-2E22-04B6-3B13C31449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2F611E-9026-73A0-CE04-764B03F3D8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9BA46-1909-980C-EC47-7431CC7315EF}"/>
              </a:ext>
            </a:extLst>
          </p:cNvPr>
          <p:cNvSpPr>
            <a:spLocks noGrp="1"/>
          </p:cNvSpPr>
          <p:nvPr>
            <p:ph type="dt" sz="half" idx="10"/>
          </p:nvPr>
        </p:nvSpPr>
        <p:spPr/>
        <p:txBody>
          <a:bodyPr/>
          <a:lstStyle/>
          <a:p>
            <a:fld id="{AA0C2A81-6537-734A-80D7-2A32D1508540}" type="datetimeFigureOut">
              <a:rPr lang="en-US" smtClean="0"/>
              <a:t>12/16/22</a:t>
            </a:fld>
            <a:endParaRPr lang="en-US"/>
          </a:p>
        </p:txBody>
      </p:sp>
      <p:sp>
        <p:nvSpPr>
          <p:cNvPr id="5" name="Footer Placeholder 4">
            <a:extLst>
              <a:ext uri="{FF2B5EF4-FFF2-40B4-BE49-F238E27FC236}">
                <a16:creationId xmlns:a16="http://schemas.microsoft.com/office/drawing/2014/main" id="{542042AE-BC86-8EA1-7BFF-E74B98893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2A848F-7464-D207-2B85-4DF2B5AC692A}"/>
              </a:ext>
            </a:extLst>
          </p:cNvPr>
          <p:cNvSpPr>
            <a:spLocks noGrp="1"/>
          </p:cNvSpPr>
          <p:nvPr>
            <p:ph type="sldNum" sz="quarter" idx="12"/>
          </p:nvPr>
        </p:nvSpPr>
        <p:spPr/>
        <p:txBody>
          <a:bodyPr/>
          <a:lstStyle/>
          <a:p>
            <a:fld id="{EE90058E-411A-934F-AD10-70C780A59B35}" type="slidenum">
              <a:rPr lang="en-US" smtClean="0"/>
              <a:t>‹#›</a:t>
            </a:fld>
            <a:endParaRPr lang="en-US"/>
          </a:p>
        </p:txBody>
      </p:sp>
    </p:spTree>
    <p:extLst>
      <p:ext uri="{BB962C8B-B14F-4D97-AF65-F5344CB8AC3E}">
        <p14:creationId xmlns:p14="http://schemas.microsoft.com/office/powerpoint/2010/main" val="342002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62824C-CD06-5DEF-85BC-0A31A94C8D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3D2729-3FEF-7828-EE11-FF102B6306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61C9F-54CC-12AB-C5A0-1CA0A86D2F5E}"/>
              </a:ext>
            </a:extLst>
          </p:cNvPr>
          <p:cNvSpPr>
            <a:spLocks noGrp="1"/>
          </p:cNvSpPr>
          <p:nvPr>
            <p:ph type="dt" sz="half" idx="10"/>
          </p:nvPr>
        </p:nvSpPr>
        <p:spPr/>
        <p:txBody>
          <a:bodyPr/>
          <a:lstStyle/>
          <a:p>
            <a:fld id="{AA0C2A81-6537-734A-80D7-2A32D1508540}" type="datetimeFigureOut">
              <a:rPr lang="en-US" smtClean="0"/>
              <a:t>12/16/22</a:t>
            </a:fld>
            <a:endParaRPr lang="en-US"/>
          </a:p>
        </p:txBody>
      </p:sp>
      <p:sp>
        <p:nvSpPr>
          <p:cNvPr id="5" name="Footer Placeholder 4">
            <a:extLst>
              <a:ext uri="{FF2B5EF4-FFF2-40B4-BE49-F238E27FC236}">
                <a16:creationId xmlns:a16="http://schemas.microsoft.com/office/drawing/2014/main" id="{E8A00C4D-228A-0008-B9FE-9AF7B8D5E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C8B6B-9DAF-21CF-2D19-F1ECBA3093A0}"/>
              </a:ext>
            </a:extLst>
          </p:cNvPr>
          <p:cNvSpPr>
            <a:spLocks noGrp="1"/>
          </p:cNvSpPr>
          <p:nvPr>
            <p:ph type="sldNum" sz="quarter" idx="12"/>
          </p:nvPr>
        </p:nvSpPr>
        <p:spPr/>
        <p:txBody>
          <a:bodyPr/>
          <a:lstStyle/>
          <a:p>
            <a:fld id="{EE90058E-411A-934F-AD10-70C780A59B35}" type="slidenum">
              <a:rPr lang="en-US" smtClean="0"/>
              <a:t>‹#›</a:t>
            </a:fld>
            <a:endParaRPr lang="en-US"/>
          </a:p>
        </p:txBody>
      </p:sp>
    </p:spTree>
    <p:extLst>
      <p:ext uri="{BB962C8B-B14F-4D97-AF65-F5344CB8AC3E}">
        <p14:creationId xmlns:p14="http://schemas.microsoft.com/office/powerpoint/2010/main" val="253546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D425-A4EC-39C7-0245-E75F5E05E4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168A0F-D856-FB06-0796-35A093A30A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2116C-2F72-2BA3-D0A3-B1335F2A9A12}"/>
              </a:ext>
            </a:extLst>
          </p:cNvPr>
          <p:cNvSpPr>
            <a:spLocks noGrp="1"/>
          </p:cNvSpPr>
          <p:nvPr>
            <p:ph type="dt" sz="half" idx="10"/>
          </p:nvPr>
        </p:nvSpPr>
        <p:spPr/>
        <p:txBody>
          <a:bodyPr/>
          <a:lstStyle/>
          <a:p>
            <a:fld id="{AA0C2A81-6537-734A-80D7-2A32D1508540}" type="datetimeFigureOut">
              <a:rPr lang="en-US" smtClean="0"/>
              <a:t>12/16/22</a:t>
            </a:fld>
            <a:endParaRPr lang="en-US"/>
          </a:p>
        </p:txBody>
      </p:sp>
      <p:sp>
        <p:nvSpPr>
          <p:cNvPr id="5" name="Footer Placeholder 4">
            <a:extLst>
              <a:ext uri="{FF2B5EF4-FFF2-40B4-BE49-F238E27FC236}">
                <a16:creationId xmlns:a16="http://schemas.microsoft.com/office/drawing/2014/main" id="{5D16581C-A370-A48D-093B-92F1AAEE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99A7E-3E78-77B9-254D-709EFDC96011}"/>
              </a:ext>
            </a:extLst>
          </p:cNvPr>
          <p:cNvSpPr>
            <a:spLocks noGrp="1"/>
          </p:cNvSpPr>
          <p:nvPr>
            <p:ph type="sldNum" sz="quarter" idx="12"/>
          </p:nvPr>
        </p:nvSpPr>
        <p:spPr/>
        <p:txBody>
          <a:bodyPr/>
          <a:lstStyle/>
          <a:p>
            <a:fld id="{EE90058E-411A-934F-AD10-70C780A59B35}" type="slidenum">
              <a:rPr lang="en-US" smtClean="0"/>
              <a:t>‹#›</a:t>
            </a:fld>
            <a:endParaRPr lang="en-US"/>
          </a:p>
        </p:txBody>
      </p:sp>
    </p:spTree>
    <p:extLst>
      <p:ext uri="{BB962C8B-B14F-4D97-AF65-F5344CB8AC3E}">
        <p14:creationId xmlns:p14="http://schemas.microsoft.com/office/powerpoint/2010/main" val="11071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4559-01E3-9025-5154-EE9160CCC9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A1D668-8E50-864A-0274-62A0813D54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9EE265-E566-B1A2-20CF-8C85B6B33BAD}"/>
              </a:ext>
            </a:extLst>
          </p:cNvPr>
          <p:cNvSpPr>
            <a:spLocks noGrp="1"/>
          </p:cNvSpPr>
          <p:nvPr>
            <p:ph type="dt" sz="half" idx="10"/>
          </p:nvPr>
        </p:nvSpPr>
        <p:spPr/>
        <p:txBody>
          <a:bodyPr/>
          <a:lstStyle/>
          <a:p>
            <a:fld id="{AA0C2A81-6537-734A-80D7-2A32D1508540}" type="datetimeFigureOut">
              <a:rPr lang="en-US" smtClean="0"/>
              <a:t>12/16/22</a:t>
            </a:fld>
            <a:endParaRPr lang="en-US"/>
          </a:p>
        </p:txBody>
      </p:sp>
      <p:sp>
        <p:nvSpPr>
          <p:cNvPr id="5" name="Footer Placeholder 4">
            <a:extLst>
              <a:ext uri="{FF2B5EF4-FFF2-40B4-BE49-F238E27FC236}">
                <a16:creationId xmlns:a16="http://schemas.microsoft.com/office/drawing/2014/main" id="{1788E4AE-D6F6-DC88-F6C6-9A5F828D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F7DC0-A90B-A7C8-64FE-4E5B4CBC8C32}"/>
              </a:ext>
            </a:extLst>
          </p:cNvPr>
          <p:cNvSpPr>
            <a:spLocks noGrp="1"/>
          </p:cNvSpPr>
          <p:nvPr>
            <p:ph type="sldNum" sz="quarter" idx="12"/>
          </p:nvPr>
        </p:nvSpPr>
        <p:spPr/>
        <p:txBody>
          <a:bodyPr/>
          <a:lstStyle/>
          <a:p>
            <a:fld id="{EE90058E-411A-934F-AD10-70C780A59B35}" type="slidenum">
              <a:rPr lang="en-US" smtClean="0"/>
              <a:t>‹#›</a:t>
            </a:fld>
            <a:endParaRPr lang="en-US"/>
          </a:p>
        </p:txBody>
      </p:sp>
    </p:spTree>
    <p:extLst>
      <p:ext uri="{BB962C8B-B14F-4D97-AF65-F5344CB8AC3E}">
        <p14:creationId xmlns:p14="http://schemas.microsoft.com/office/powerpoint/2010/main" val="422859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0BBC8-98F7-1878-7BE2-AEB32BA641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5BCB29-7EBC-2679-1571-2430C57141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56CA4-A65C-BA3B-F5DC-1B7E460598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1A45D4-EA5E-F50A-0934-9B458060DF39}"/>
              </a:ext>
            </a:extLst>
          </p:cNvPr>
          <p:cNvSpPr>
            <a:spLocks noGrp="1"/>
          </p:cNvSpPr>
          <p:nvPr>
            <p:ph type="dt" sz="half" idx="10"/>
          </p:nvPr>
        </p:nvSpPr>
        <p:spPr/>
        <p:txBody>
          <a:bodyPr/>
          <a:lstStyle/>
          <a:p>
            <a:fld id="{AA0C2A81-6537-734A-80D7-2A32D1508540}" type="datetimeFigureOut">
              <a:rPr lang="en-US" smtClean="0"/>
              <a:t>12/16/22</a:t>
            </a:fld>
            <a:endParaRPr lang="en-US"/>
          </a:p>
        </p:txBody>
      </p:sp>
      <p:sp>
        <p:nvSpPr>
          <p:cNvPr id="6" name="Footer Placeholder 5">
            <a:extLst>
              <a:ext uri="{FF2B5EF4-FFF2-40B4-BE49-F238E27FC236}">
                <a16:creationId xmlns:a16="http://schemas.microsoft.com/office/drawing/2014/main" id="{F58E17ED-24B1-139E-C0BD-51DB75ACAD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A1F12-B756-0CA5-CB1A-93E75297B236}"/>
              </a:ext>
            </a:extLst>
          </p:cNvPr>
          <p:cNvSpPr>
            <a:spLocks noGrp="1"/>
          </p:cNvSpPr>
          <p:nvPr>
            <p:ph type="sldNum" sz="quarter" idx="12"/>
          </p:nvPr>
        </p:nvSpPr>
        <p:spPr/>
        <p:txBody>
          <a:bodyPr/>
          <a:lstStyle/>
          <a:p>
            <a:fld id="{EE90058E-411A-934F-AD10-70C780A59B35}" type="slidenum">
              <a:rPr lang="en-US" smtClean="0"/>
              <a:t>‹#›</a:t>
            </a:fld>
            <a:endParaRPr lang="en-US"/>
          </a:p>
        </p:txBody>
      </p:sp>
    </p:spTree>
    <p:extLst>
      <p:ext uri="{BB962C8B-B14F-4D97-AF65-F5344CB8AC3E}">
        <p14:creationId xmlns:p14="http://schemas.microsoft.com/office/powerpoint/2010/main" val="143360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49C90-7F2B-5141-DAD9-F735372B6A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EF073C-193E-B316-ED6B-B016FAC553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9EAF4E-0948-6B5B-8D4F-13AB590E6B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4E7B31-1A54-40BB-40B7-634AA0F2F4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C37D3A-7B9B-B8FD-CEF6-0659A9A71B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9C9E27-590F-3603-6BE3-410B4704C68A}"/>
              </a:ext>
            </a:extLst>
          </p:cNvPr>
          <p:cNvSpPr>
            <a:spLocks noGrp="1"/>
          </p:cNvSpPr>
          <p:nvPr>
            <p:ph type="dt" sz="half" idx="10"/>
          </p:nvPr>
        </p:nvSpPr>
        <p:spPr/>
        <p:txBody>
          <a:bodyPr/>
          <a:lstStyle/>
          <a:p>
            <a:fld id="{AA0C2A81-6537-734A-80D7-2A32D1508540}" type="datetimeFigureOut">
              <a:rPr lang="en-US" smtClean="0"/>
              <a:t>12/16/22</a:t>
            </a:fld>
            <a:endParaRPr lang="en-US"/>
          </a:p>
        </p:txBody>
      </p:sp>
      <p:sp>
        <p:nvSpPr>
          <p:cNvPr id="8" name="Footer Placeholder 7">
            <a:extLst>
              <a:ext uri="{FF2B5EF4-FFF2-40B4-BE49-F238E27FC236}">
                <a16:creationId xmlns:a16="http://schemas.microsoft.com/office/drawing/2014/main" id="{F1658598-C668-F1B9-9E11-DD10F4AEA5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19D009-6867-019F-DF65-BF798D51424F}"/>
              </a:ext>
            </a:extLst>
          </p:cNvPr>
          <p:cNvSpPr>
            <a:spLocks noGrp="1"/>
          </p:cNvSpPr>
          <p:nvPr>
            <p:ph type="sldNum" sz="quarter" idx="12"/>
          </p:nvPr>
        </p:nvSpPr>
        <p:spPr/>
        <p:txBody>
          <a:bodyPr/>
          <a:lstStyle/>
          <a:p>
            <a:fld id="{EE90058E-411A-934F-AD10-70C780A59B35}" type="slidenum">
              <a:rPr lang="en-US" smtClean="0"/>
              <a:t>‹#›</a:t>
            </a:fld>
            <a:endParaRPr lang="en-US"/>
          </a:p>
        </p:txBody>
      </p:sp>
    </p:spTree>
    <p:extLst>
      <p:ext uri="{BB962C8B-B14F-4D97-AF65-F5344CB8AC3E}">
        <p14:creationId xmlns:p14="http://schemas.microsoft.com/office/powerpoint/2010/main" val="139247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D96B4-3E80-54C9-0B25-9112EABC3F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B8FF5B-B9A8-40EE-01A3-9A782A86F59B}"/>
              </a:ext>
            </a:extLst>
          </p:cNvPr>
          <p:cNvSpPr>
            <a:spLocks noGrp="1"/>
          </p:cNvSpPr>
          <p:nvPr>
            <p:ph type="dt" sz="half" idx="10"/>
          </p:nvPr>
        </p:nvSpPr>
        <p:spPr/>
        <p:txBody>
          <a:bodyPr/>
          <a:lstStyle/>
          <a:p>
            <a:fld id="{AA0C2A81-6537-734A-80D7-2A32D1508540}" type="datetimeFigureOut">
              <a:rPr lang="en-US" smtClean="0"/>
              <a:t>12/16/22</a:t>
            </a:fld>
            <a:endParaRPr lang="en-US"/>
          </a:p>
        </p:txBody>
      </p:sp>
      <p:sp>
        <p:nvSpPr>
          <p:cNvPr id="4" name="Footer Placeholder 3">
            <a:extLst>
              <a:ext uri="{FF2B5EF4-FFF2-40B4-BE49-F238E27FC236}">
                <a16:creationId xmlns:a16="http://schemas.microsoft.com/office/drawing/2014/main" id="{014FD409-BD61-1D56-29D1-B9C98F8DE9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3718B5-38E7-34BF-56B9-039FCFE4F666}"/>
              </a:ext>
            </a:extLst>
          </p:cNvPr>
          <p:cNvSpPr>
            <a:spLocks noGrp="1"/>
          </p:cNvSpPr>
          <p:nvPr>
            <p:ph type="sldNum" sz="quarter" idx="12"/>
          </p:nvPr>
        </p:nvSpPr>
        <p:spPr/>
        <p:txBody>
          <a:bodyPr/>
          <a:lstStyle/>
          <a:p>
            <a:fld id="{EE90058E-411A-934F-AD10-70C780A59B35}" type="slidenum">
              <a:rPr lang="en-US" smtClean="0"/>
              <a:t>‹#›</a:t>
            </a:fld>
            <a:endParaRPr lang="en-US"/>
          </a:p>
        </p:txBody>
      </p:sp>
    </p:spTree>
    <p:extLst>
      <p:ext uri="{BB962C8B-B14F-4D97-AF65-F5344CB8AC3E}">
        <p14:creationId xmlns:p14="http://schemas.microsoft.com/office/powerpoint/2010/main" val="136575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97056-685C-2B3C-632D-266159FAE63E}"/>
              </a:ext>
            </a:extLst>
          </p:cNvPr>
          <p:cNvSpPr>
            <a:spLocks noGrp="1"/>
          </p:cNvSpPr>
          <p:nvPr>
            <p:ph type="dt" sz="half" idx="10"/>
          </p:nvPr>
        </p:nvSpPr>
        <p:spPr/>
        <p:txBody>
          <a:bodyPr/>
          <a:lstStyle/>
          <a:p>
            <a:fld id="{AA0C2A81-6537-734A-80D7-2A32D1508540}" type="datetimeFigureOut">
              <a:rPr lang="en-US" smtClean="0"/>
              <a:t>12/16/22</a:t>
            </a:fld>
            <a:endParaRPr lang="en-US"/>
          </a:p>
        </p:txBody>
      </p:sp>
      <p:sp>
        <p:nvSpPr>
          <p:cNvPr id="3" name="Footer Placeholder 2">
            <a:extLst>
              <a:ext uri="{FF2B5EF4-FFF2-40B4-BE49-F238E27FC236}">
                <a16:creationId xmlns:a16="http://schemas.microsoft.com/office/drawing/2014/main" id="{262275B4-35BD-6AFA-283F-A699B97FE6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35BE07-2C5A-4159-A688-9D3CCC8E77CA}"/>
              </a:ext>
            </a:extLst>
          </p:cNvPr>
          <p:cNvSpPr>
            <a:spLocks noGrp="1"/>
          </p:cNvSpPr>
          <p:nvPr>
            <p:ph type="sldNum" sz="quarter" idx="12"/>
          </p:nvPr>
        </p:nvSpPr>
        <p:spPr/>
        <p:txBody>
          <a:bodyPr/>
          <a:lstStyle/>
          <a:p>
            <a:fld id="{EE90058E-411A-934F-AD10-70C780A59B35}" type="slidenum">
              <a:rPr lang="en-US" smtClean="0"/>
              <a:t>‹#›</a:t>
            </a:fld>
            <a:endParaRPr lang="en-US"/>
          </a:p>
        </p:txBody>
      </p:sp>
    </p:spTree>
    <p:extLst>
      <p:ext uri="{BB962C8B-B14F-4D97-AF65-F5344CB8AC3E}">
        <p14:creationId xmlns:p14="http://schemas.microsoft.com/office/powerpoint/2010/main" val="342056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058F-7B9A-C77F-8F28-97F34C15A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1E4E7B-6BCD-39F9-E61B-228676E31A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5DF73B-595C-8243-21C1-4BEAB13A7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98DD17-1CEB-873E-9EBF-3CF535F34513}"/>
              </a:ext>
            </a:extLst>
          </p:cNvPr>
          <p:cNvSpPr>
            <a:spLocks noGrp="1"/>
          </p:cNvSpPr>
          <p:nvPr>
            <p:ph type="dt" sz="half" idx="10"/>
          </p:nvPr>
        </p:nvSpPr>
        <p:spPr/>
        <p:txBody>
          <a:bodyPr/>
          <a:lstStyle/>
          <a:p>
            <a:fld id="{AA0C2A81-6537-734A-80D7-2A32D1508540}" type="datetimeFigureOut">
              <a:rPr lang="en-US" smtClean="0"/>
              <a:t>12/16/22</a:t>
            </a:fld>
            <a:endParaRPr lang="en-US"/>
          </a:p>
        </p:txBody>
      </p:sp>
      <p:sp>
        <p:nvSpPr>
          <p:cNvPr id="6" name="Footer Placeholder 5">
            <a:extLst>
              <a:ext uri="{FF2B5EF4-FFF2-40B4-BE49-F238E27FC236}">
                <a16:creationId xmlns:a16="http://schemas.microsoft.com/office/drawing/2014/main" id="{C7C7658F-D57E-B1FE-59D9-539359E32A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B2D1A-C7C3-F768-1A48-381B635308A2}"/>
              </a:ext>
            </a:extLst>
          </p:cNvPr>
          <p:cNvSpPr>
            <a:spLocks noGrp="1"/>
          </p:cNvSpPr>
          <p:nvPr>
            <p:ph type="sldNum" sz="quarter" idx="12"/>
          </p:nvPr>
        </p:nvSpPr>
        <p:spPr/>
        <p:txBody>
          <a:bodyPr/>
          <a:lstStyle/>
          <a:p>
            <a:fld id="{EE90058E-411A-934F-AD10-70C780A59B35}" type="slidenum">
              <a:rPr lang="en-US" smtClean="0"/>
              <a:t>‹#›</a:t>
            </a:fld>
            <a:endParaRPr lang="en-US"/>
          </a:p>
        </p:txBody>
      </p:sp>
    </p:spTree>
    <p:extLst>
      <p:ext uri="{BB962C8B-B14F-4D97-AF65-F5344CB8AC3E}">
        <p14:creationId xmlns:p14="http://schemas.microsoft.com/office/powerpoint/2010/main" val="2571937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53B4-61F0-F763-9380-F009D28A1B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4BDFF4-06E2-66D9-78D0-CEB04995C8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45E066-9EE5-CEA0-753F-846E28E38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55348-E3CF-AD2B-723C-E9842F20BBAC}"/>
              </a:ext>
            </a:extLst>
          </p:cNvPr>
          <p:cNvSpPr>
            <a:spLocks noGrp="1"/>
          </p:cNvSpPr>
          <p:nvPr>
            <p:ph type="dt" sz="half" idx="10"/>
          </p:nvPr>
        </p:nvSpPr>
        <p:spPr/>
        <p:txBody>
          <a:bodyPr/>
          <a:lstStyle/>
          <a:p>
            <a:fld id="{AA0C2A81-6537-734A-80D7-2A32D1508540}" type="datetimeFigureOut">
              <a:rPr lang="en-US" smtClean="0"/>
              <a:t>12/16/22</a:t>
            </a:fld>
            <a:endParaRPr lang="en-US"/>
          </a:p>
        </p:txBody>
      </p:sp>
      <p:sp>
        <p:nvSpPr>
          <p:cNvPr id="6" name="Footer Placeholder 5">
            <a:extLst>
              <a:ext uri="{FF2B5EF4-FFF2-40B4-BE49-F238E27FC236}">
                <a16:creationId xmlns:a16="http://schemas.microsoft.com/office/drawing/2014/main" id="{438BED4D-80D9-E53E-5037-565477BD78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A1610B-7621-CF1F-34A8-3FFB7D0E362D}"/>
              </a:ext>
            </a:extLst>
          </p:cNvPr>
          <p:cNvSpPr>
            <a:spLocks noGrp="1"/>
          </p:cNvSpPr>
          <p:nvPr>
            <p:ph type="sldNum" sz="quarter" idx="12"/>
          </p:nvPr>
        </p:nvSpPr>
        <p:spPr/>
        <p:txBody>
          <a:bodyPr/>
          <a:lstStyle/>
          <a:p>
            <a:fld id="{EE90058E-411A-934F-AD10-70C780A59B35}" type="slidenum">
              <a:rPr lang="en-US" smtClean="0"/>
              <a:t>‹#›</a:t>
            </a:fld>
            <a:endParaRPr lang="en-US"/>
          </a:p>
        </p:txBody>
      </p:sp>
    </p:spTree>
    <p:extLst>
      <p:ext uri="{BB962C8B-B14F-4D97-AF65-F5344CB8AC3E}">
        <p14:creationId xmlns:p14="http://schemas.microsoft.com/office/powerpoint/2010/main" val="89532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5715A-6B5F-2555-2E6D-75C757AF34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66629F-B2B7-A516-8803-85427C42C2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B7837-627C-237F-9F7A-E5C953E8C9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C2A81-6537-734A-80D7-2A32D1508540}" type="datetimeFigureOut">
              <a:rPr lang="en-US" smtClean="0"/>
              <a:t>12/16/22</a:t>
            </a:fld>
            <a:endParaRPr lang="en-US"/>
          </a:p>
        </p:txBody>
      </p:sp>
      <p:sp>
        <p:nvSpPr>
          <p:cNvPr id="5" name="Footer Placeholder 4">
            <a:extLst>
              <a:ext uri="{FF2B5EF4-FFF2-40B4-BE49-F238E27FC236}">
                <a16:creationId xmlns:a16="http://schemas.microsoft.com/office/drawing/2014/main" id="{468DF684-0446-6155-CDF4-6984E3560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81F385-99A9-FBC9-9727-08ED335901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0058E-411A-934F-AD10-70C780A59B35}" type="slidenum">
              <a:rPr lang="en-US" smtClean="0"/>
              <a:t>‹#›</a:t>
            </a:fld>
            <a:endParaRPr lang="en-US"/>
          </a:p>
        </p:txBody>
      </p:sp>
    </p:spTree>
    <p:extLst>
      <p:ext uri="{BB962C8B-B14F-4D97-AF65-F5344CB8AC3E}">
        <p14:creationId xmlns:p14="http://schemas.microsoft.com/office/powerpoint/2010/main" val="915832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91A8-39AB-D0D2-416A-B28A7669339D}"/>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1A0651B-3019-81A7-C10F-55536FD49723}"/>
              </a:ext>
            </a:extLst>
          </p:cNvPr>
          <p:cNvSpPr>
            <a:spLocks noGrp="1"/>
          </p:cNvSpPr>
          <p:nvPr>
            <p:ph sz="half" idx="1"/>
          </p:nvPr>
        </p:nvSpPr>
        <p:spPr>
          <a:xfrm>
            <a:off x="838200" y="1825625"/>
            <a:ext cx="9211574" cy="4351338"/>
          </a:xfrm>
        </p:spPr>
        <p:txBody>
          <a:bodyPr/>
          <a:lstStyle/>
          <a:p>
            <a:pPr marL="0" indent="0">
              <a:buNone/>
            </a:pPr>
            <a:r>
              <a:rPr lang="en-US" dirty="0"/>
              <a:t> Through this series of projects, we get more familiar with electrical components, as well as testing circuits using various tools. Through the help of computer applications, we can virtualize a simulation of the circuit we are testing and apply the correct measurement tools to the circuit to verify functionality. </a:t>
            </a:r>
          </a:p>
        </p:txBody>
      </p:sp>
    </p:spTree>
    <p:extLst>
      <p:ext uri="{BB962C8B-B14F-4D97-AF65-F5344CB8AC3E}">
        <p14:creationId xmlns:p14="http://schemas.microsoft.com/office/powerpoint/2010/main" val="2422164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70560" y="609601"/>
            <a:ext cx="10580267" cy="1280160"/>
          </a:xfrm>
        </p:spPr>
        <p:txBody>
          <a:bodyPr>
            <a:normAutofit/>
          </a:bodyPr>
          <a:lstStyle/>
          <a:p>
            <a:r>
              <a:rPr lang="en-US" sz="3200" dirty="0">
                <a:solidFill>
                  <a:srgbClr val="0070C0"/>
                </a:solidFill>
                <a:effectLst/>
                <a:latin typeface="Arial"/>
                <a:ea typeface="Times New Roman" panose="02020603050405020304" pitchFamily="18" charset="0"/>
              </a:rPr>
              <a:t>Paste the screen shot required by Part 1, step 13</a:t>
            </a:r>
            <a:endParaRPr lang="en-US" sz="3200" dirty="0">
              <a:solidFill>
                <a:srgbClr val="0070C0"/>
              </a:solidFill>
              <a:latin typeface="Arial"/>
              <a:cs typeface="Arial"/>
            </a:endParaRPr>
          </a:p>
        </p:txBody>
      </p:sp>
      <p:pic>
        <p:nvPicPr>
          <p:cNvPr id="3" name="Picture 2">
            <a:extLst>
              <a:ext uri="{FF2B5EF4-FFF2-40B4-BE49-F238E27FC236}">
                <a16:creationId xmlns:a16="http://schemas.microsoft.com/office/drawing/2014/main" id="{77FCC3AD-764C-510D-6960-F7096BBE7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117" y="2379333"/>
            <a:ext cx="6145362" cy="3721100"/>
          </a:xfrm>
          <a:prstGeom prst="rect">
            <a:avLst/>
          </a:prstGeom>
        </p:spPr>
      </p:pic>
    </p:spTree>
    <p:extLst>
      <p:ext uri="{BB962C8B-B14F-4D97-AF65-F5344CB8AC3E}">
        <p14:creationId xmlns:p14="http://schemas.microsoft.com/office/powerpoint/2010/main" val="227893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F7E4-2516-4D4D-8651-A1119FE62588}"/>
              </a:ext>
            </a:extLst>
          </p:cNvPr>
          <p:cNvSpPr>
            <a:spLocks noGrp="1"/>
          </p:cNvSpPr>
          <p:nvPr>
            <p:ph type="title"/>
          </p:nvPr>
        </p:nvSpPr>
        <p:spPr>
          <a:xfrm>
            <a:off x="1188084" y="701040"/>
            <a:ext cx="10165716" cy="989648"/>
          </a:xfrm>
        </p:spPr>
        <p:txBody>
          <a:bodyPr>
            <a:normAutofit/>
          </a:bodyPr>
          <a:lstStyle/>
          <a:p>
            <a:r>
              <a:rPr lang="en-US" sz="3200" b="0" i="0" u="none" strike="noStrike" baseline="0" noProof="0" dirty="0">
                <a:solidFill>
                  <a:srgbClr val="0070C0"/>
                </a:solidFill>
                <a:latin typeface="Arial"/>
              </a:rPr>
              <a:t>Fill the table required by Part 1, steps 14 and 15</a:t>
            </a:r>
            <a:endParaRPr lang="en-US" sz="3200" dirty="0">
              <a:solidFill>
                <a:srgbClr val="0070C0"/>
              </a:solidFill>
            </a:endParaRPr>
          </a:p>
        </p:txBody>
      </p:sp>
      <p:sp>
        <p:nvSpPr>
          <p:cNvPr id="6" name="Rectangle 1">
            <a:extLst>
              <a:ext uri="{FF2B5EF4-FFF2-40B4-BE49-F238E27FC236}">
                <a16:creationId xmlns:a16="http://schemas.microsoft.com/office/drawing/2014/main" id="{85E3199A-4528-442B-9CFC-2A1272F9D52F}"/>
              </a:ext>
            </a:extLst>
          </p:cNvPr>
          <p:cNvSpPr>
            <a:spLocks noChangeArrowheads="1"/>
          </p:cNvSpPr>
          <p:nvPr/>
        </p:nvSpPr>
        <p:spPr bwMode="auto">
          <a:xfrm>
            <a:off x="4802389" y="2148076"/>
            <a:ext cx="20140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Table 1</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A0057B30-189E-457B-BC78-3994AD84AD60}"/>
              </a:ext>
            </a:extLst>
          </p:cNvPr>
          <p:cNvGraphicFramePr>
            <a:graphicFrameLocks noGrp="1"/>
          </p:cNvGraphicFramePr>
          <p:nvPr/>
        </p:nvGraphicFramePr>
        <p:xfrm>
          <a:off x="1725284" y="2814320"/>
          <a:ext cx="8135860" cy="1749054"/>
        </p:xfrm>
        <a:graphic>
          <a:graphicData uri="http://schemas.openxmlformats.org/drawingml/2006/table">
            <a:tbl>
              <a:tblPr firstRow="1" firstCol="1" bandRow="1">
                <a:tableStyleId>{5C22544A-7EE6-4342-B048-85BDC9FD1C3A}</a:tableStyleId>
              </a:tblPr>
              <a:tblGrid>
                <a:gridCol w="2675543">
                  <a:extLst>
                    <a:ext uri="{9D8B030D-6E8A-4147-A177-3AD203B41FA5}">
                      <a16:colId xmlns:a16="http://schemas.microsoft.com/office/drawing/2014/main" val="2562460936"/>
                    </a:ext>
                  </a:extLst>
                </a:gridCol>
                <a:gridCol w="2748364">
                  <a:extLst>
                    <a:ext uri="{9D8B030D-6E8A-4147-A177-3AD203B41FA5}">
                      <a16:colId xmlns:a16="http://schemas.microsoft.com/office/drawing/2014/main" val="3688013207"/>
                    </a:ext>
                  </a:extLst>
                </a:gridCol>
                <a:gridCol w="2711953">
                  <a:extLst>
                    <a:ext uri="{9D8B030D-6E8A-4147-A177-3AD203B41FA5}">
                      <a16:colId xmlns:a16="http://schemas.microsoft.com/office/drawing/2014/main" val="1349694802"/>
                    </a:ext>
                  </a:extLst>
                </a:gridCol>
              </a:tblGrid>
              <a:tr h="929567">
                <a:tc>
                  <a:txBody>
                    <a:bodyPr/>
                    <a:lstStyle/>
                    <a:p>
                      <a:pPr marL="0" marR="0" algn="ctr">
                        <a:spcBef>
                          <a:spcPts val="0"/>
                        </a:spcBef>
                        <a:spcAft>
                          <a:spcPts val="0"/>
                        </a:spcAft>
                      </a:pPr>
                      <a:r>
                        <a:rPr lang="en-US" sz="2400">
                          <a:effectLst/>
                        </a:rPr>
                        <a:t>Time Period (ms)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Peak Voltage (Vp)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Frequency (Hz)</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8121134"/>
                  </a:ext>
                </a:extLst>
              </a:tr>
              <a:tr h="819487">
                <a:tc>
                  <a:txBody>
                    <a:bodyPr/>
                    <a:lstStyle/>
                    <a:p>
                      <a:pPr marL="0" marR="0" algn="ctr">
                        <a:spcBef>
                          <a:spcPts val="0"/>
                        </a:spcBef>
                        <a:spcAft>
                          <a:spcPts val="0"/>
                        </a:spcAft>
                      </a:pPr>
                      <a:r>
                        <a:rPr lang="en-US" sz="1200" dirty="0">
                          <a:effectLst/>
                        </a:rPr>
                        <a:t> 10.133 </a:t>
                      </a:r>
                      <a:r>
                        <a:rPr lang="en-US" sz="1200" dirty="0" err="1">
                          <a:effectLst/>
                        </a:rPr>
                        <a:t>ms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4.991 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1/10.133 </a:t>
                      </a:r>
                      <a:r>
                        <a:rPr lang="en-US" sz="1200" dirty="0" err="1">
                          <a:effectLst/>
                        </a:rPr>
                        <a:t>ms</a:t>
                      </a: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33078668"/>
                  </a:ext>
                </a:extLst>
              </a:tr>
            </a:tbl>
          </a:graphicData>
        </a:graphic>
      </p:graphicFrame>
    </p:spTree>
    <p:extLst>
      <p:ext uri="{BB962C8B-B14F-4D97-AF65-F5344CB8AC3E}">
        <p14:creationId xmlns:p14="http://schemas.microsoft.com/office/powerpoint/2010/main" val="358791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70560" y="609601"/>
            <a:ext cx="10580267" cy="1280160"/>
          </a:xfrm>
        </p:spPr>
        <p:txBody>
          <a:bodyPr>
            <a:normAutofit/>
          </a:bodyPr>
          <a:lstStyle/>
          <a:p>
            <a:r>
              <a:rPr lang="en-US" sz="3200" dirty="0">
                <a:solidFill>
                  <a:srgbClr val="0070C0"/>
                </a:solidFill>
                <a:effectLst/>
                <a:latin typeface="Arial"/>
                <a:ea typeface="Times New Roman" panose="02020603050405020304" pitchFamily="18" charset="0"/>
              </a:rPr>
              <a:t>Paste the screen shot required by step 8, Part 2</a:t>
            </a:r>
            <a:endParaRPr lang="en-US" sz="3200" dirty="0">
              <a:solidFill>
                <a:srgbClr val="0070C0"/>
              </a:solidFill>
              <a:latin typeface="Arial"/>
              <a:cs typeface="Arial"/>
            </a:endParaRPr>
          </a:p>
        </p:txBody>
      </p:sp>
      <p:pic>
        <p:nvPicPr>
          <p:cNvPr id="5" name="Picture 4">
            <a:extLst>
              <a:ext uri="{FF2B5EF4-FFF2-40B4-BE49-F238E27FC236}">
                <a16:creationId xmlns:a16="http://schemas.microsoft.com/office/drawing/2014/main" id="{E3AC9E69-D3A5-8901-6911-2F3A0EED6E43}"/>
              </a:ext>
            </a:extLst>
          </p:cNvPr>
          <p:cNvPicPr>
            <a:picLocks noChangeAspect="1"/>
          </p:cNvPicPr>
          <p:nvPr/>
        </p:nvPicPr>
        <p:blipFill>
          <a:blip r:embed="rId2"/>
          <a:stretch>
            <a:fillRect/>
          </a:stretch>
        </p:blipFill>
        <p:spPr>
          <a:xfrm>
            <a:off x="4248150" y="1930400"/>
            <a:ext cx="3695700" cy="2997200"/>
          </a:xfrm>
          <a:prstGeom prst="rect">
            <a:avLst/>
          </a:prstGeom>
        </p:spPr>
      </p:pic>
    </p:spTree>
    <p:extLst>
      <p:ext uri="{BB962C8B-B14F-4D97-AF65-F5344CB8AC3E}">
        <p14:creationId xmlns:p14="http://schemas.microsoft.com/office/powerpoint/2010/main" val="3570850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87120" y="568960"/>
            <a:ext cx="10163707" cy="1320801"/>
          </a:xfrm>
        </p:spPr>
        <p:txBody>
          <a:bodyPr>
            <a:normAutofit/>
          </a:bodyPr>
          <a:lstStyle/>
          <a:p>
            <a:r>
              <a:rPr lang="en-US" sz="3200" dirty="0">
                <a:solidFill>
                  <a:srgbClr val="0070C0"/>
                </a:solidFill>
                <a:effectLst/>
                <a:latin typeface="Arial"/>
                <a:ea typeface="Times New Roman" panose="02020603050405020304" pitchFamily="18" charset="0"/>
              </a:rPr>
              <a:t>Answer the questions in step 10, Part 2</a:t>
            </a:r>
            <a:endParaRPr lang="en-US" sz="3200" dirty="0">
              <a:solidFill>
                <a:srgbClr val="0070C0"/>
              </a:solidFill>
              <a:latin typeface="Arial"/>
              <a:cs typeface="Arial"/>
            </a:endParaRPr>
          </a:p>
        </p:txBody>
      </p:sp>
      <p:sp>
        <p:nvSpPr>
          <p:cNvPr id="4" name="TextBox 3">
            <a:extLst>
              <a:ext uri="{FF2B5EF4-FFF2-40B4-BE49-F238E27FC236}">
                <a16:creationId xmlns:a16="http://schemas.microsoft.com/office/drawing/2014/main" id="{7D914C77-F670-4BC2-9A73-03544248D282}"/>
              </a:ext>
            </a:extLst>
          </p:cNvPr>
          <p:cNvSpPr txBox="1"/>
          <p:nvPr/>
        </p:nvSpPr>
        <p:spPr>
          <a:xfrm>
            <a:off x="670560" y="2413337"/>
            <a:ext cx="8270240" cy="2585323"/>
          </a:xfrm>
          <a:prstGeom prst="rect">
            <a:avLst/>
          </a:prstGeom>
          <a:noFill/>
        </p:spPr>
        <p:txBody>
          <a:bodyPr wrap="square" rtlCol="0">
            <a:spAutoFit/>
          </a:bodyPr>
          <a:lstStyle/>
          <a:p>
            <a:pPr marL="514350" marR="0">
              <a:spcBef>
                <a:spcPts val="0"/>
              </a:spcBef>
              <a:spcAft>
                <a:spcPts val="0"/>
              </a:spcAft>
            </a:pPr>
            <a:r>
              <a:rPr lang="en-US" sz="2400" dirty="0">
                <a:effectLst/>
                <a:latin typeface="Times New Roman" panose="02020603050405020304" pitchFamily="18" charset="0"/>
                <a:ea typeface="Times New Roman" panose="02020603050405020304" pitchFamily="18" charset="0"/>
              </a:rPr>
              <a:t>Time difference between </a:t>
            </a:r>
            <a:r>
              <a:rPr lang="en-US" sz="2400" b="1" dirty="0">
                <a:effectLst/>
                <a:latin typeface="Times New Roman" panose="02020603050405020304" pitchFamily="18" charset="0"/>
                <a:ea typeface="Times New Roman" panose="02020603050405020304" pitchFamily="18" charset="0"/>
              </a:rPr>
              <a:t>V</a:t>
            </a:r>
            <a:r>
              <a:rPr lang="en-US" sz="2400" b="1" baseline="-25000" dirty="0">
                <a:effectLst/>
                <a:latin typeface="Times New Roman" panose="02020603050405020304" pitchFamily="18" charset="0"/>
                <a:ea typeface="Times New Roman" panose="02020603050405020304" pitchFamily="18" charset="0"/>
              </a:rPr>
              <a:t>R1</a:t>
            </a:r>
            <a:r>
              <a:rPr lang="en-US" sz="2400" dirty="0">
                <a:effectLst/>
                <a:latin typeface="Times New Roman" panose="02020603050405020304" pitchFamily="18" charset="0"/>
                <a:ea typeface="Times New Roman" panose="02020603050405020304" pitchFamily="18" charset="0"/>
              </a:rPr>
              <a:t> and </a:t>
            </a:r>
            <a:r>
              <a:rPr lang="en-US" sz="2400" b="1" dirty="0">
                <a:effectLst/>
                <a:latin typeface="Times New Roman" panose="02020603050405020304" pitchFamily="18" charset="0"/>
                <a:ea typeface="Times New Roman" panose="02020603050405020304" pitchFamily="18" charset="0"/>
              </a:rPr>
              <a:t>V</a:t>
            </a:r>
            <a:r>
              <a:rPr lang="en-US" sz="2400" b="1" baseline="-25000" dirty="0">
                <a:effectLst/>
                <a:latin typeface="Times New Roman" panose="02020603050405020304" pitchFamily="18" charset="0"/>
                <a:ea typeface="Times New Roman" panose="02020603050405020304" pitchFamily="18" charset="0"/>
              </a:rPr>
              <a:t>C1</a:t>
            </a:r>
            <a:r>
              <a:rPr lang="en-US" sz="2400" dirty="0">
                <a:effectLst/>
                <a:latin typeface="Times New Roman" panose="02020603050405020304" pitchFamily="18" charset="0"/>
                <a:ea typeface="Times New Roman" panose="02020603050405020304" pitchFamily="18" charset="0"/>
              </a:rPr>
              <a:t> = </a:t>
            </a:r>
            <a:r>
              <a:rPr lang="en-US" sz="2400" dirty="0">
                <a:latin typeface="Times New Roman" panose="02020603050405020304" pitchFamily="18" charset="0"/>
                <a:ea typeface="Times New Roman" panose="02020603050405020304" pitchFamily="18" charset="0"/>
              </a:rPr>
              <a:t>511</a:t>
            </a:r>
            <a:r>
              <a:rPr lang="en-US" sz="2400" dirty="0">
                <a:effectLst/>
                <a:latin typeface="Times New Roman" panose="02020603050405020304" pitchFamily="18" charset="0"/>
                <a:ea typeface="Times New Roman" panose="02020603050405020304" pitchFamily="18" charset="0"/>
              </a:rPr>
              <a:t> µs</a:t>
            </a:r>
          </a:p>
          <a:p>
            <a:pPr marL="51435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514350" marR="0">
              <a:spcBef>
                <a:spcPts val="0"/>
              </a:spcBef>
              <a:spcAft>
                <a:spcPts val="0"/>
              </a:spcAft>
            </a:pPr>
            <a:r>
              <a:rPr lang="en-US" sz="2400" dirty="0">
                <a:effectLst/>
                <a:latin typeface="Times New Roman" panose="02020603050405020304" pitchFamily="18" charset="0"/>
                <a:ea typeface="Times New Roman" panose="02020603050405020304" pitchFamily="18" charset="0"/>
              </a:rPr>
              <a:t>Time period for the signals = </a:t>
            </a:r>
            <a:r>
              <a:rPr lang="en-US" sz="2400" dirty="0">
                <a:latin typeface="Times New Roman" panose="02020603050405020304" pitchFamily="18" charset="0"/>
                <a:ea typeface="Times New Roman" panose="02020603050405020304" pitchFamily="18" charset="0"/>
              </a:rPr>
              <a:t>2000</a:t>
            </a:r>
            <a:r>
              <a:rPr lang="en-US" sz="2400" dirty="0">
                <a:effectLst/>
                <a:latin typeface="Times New Roman" panose="02020603050405020304" pitchFamily="18" charset="0"/>
                <a:ea typeface="Times New Roman" panose="02020603050405020304" pitchFamily="18" charset="0"/>
              </a:rPr>
              <a:t> µs</a:t>
            </a:r>
          </a:p>
          <a:p>
            <a:pPr marL="51435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514350" marR="0">
              <a:spcBef>
                <a:spcPts val="0"/>
              </a:spcBef>
              <a:spcAft>
                <a:spcPts val="0"/>
              </a:spcAft>
            </a:pPr>
            <a:r>
              <a:rPr lang="en-US" sz="2400" dirty="0">
                <a:effectLst/>
                <a:latin typeface="Times New Roman" panose="02020603050405020304" pitchFamily="18" charset="0"/>
                <a:ea typeface="Times New Roman" panose="02020603050405020304" pitchFamily="18" charset="0"/>
              </a:rPr>
              <a:t>Phase angle difference between </a:t>
            </a:r>
            <a:r>
              <a:rPr lang="en-US" sz="2400" b="1" dirty="0">
                <a:effectLst/>
                <a:latin typeface="Times New Roman" panose="02020603050405020304" pitchFamily="18" charset="0"/>
                <a:ea typeface="Times New Roman" panose="02020603050405020304" pitchFamily="18" charset="0"/>
              </a:rPr>
              <a:t>V</a:t>
            </a:r>
            <a:r>
              <a:rPr lang="en-US" sz="2400" b="1" baseline="-25000" dirty="0">
                <a:effectLst/>
                <a:latin typeface="Times New Roman" panose="02020603050405020304" pitchFamily="18" charset="0"/>
                <a:ea typeface="Times New Roman" panose="02020603050405020304" pitchFamily="18" charset="0"/>
              </a:rPr>
              <a:t>R1</a:t>
            </a:r>
            <a:r>
              <a:rPr lang="en-US" sz="2400" dirty="0">
                <a:effectLst/>
                <a:latin typeface="Times New Roman" panose="02020603050405020304" pitchFamily="18" charset="0"/>
                <a:ea typeface="Times New Roman" panose="02020603050405020304" pitchFamily="18" charset="0"/>
              </a:rPr>
              <a:t> and </a:t>
            </a:r>
            <a:r>
              <a:rPr lang="en-US" sz="2400" b="1" dirty="0">
                <a:effectLst/>
                <a:latin typeface="Times New Roman" panose="02020603050405020304" pitchFamily="18" charset="0"/>
                <a:ea typeface="Times New Roman" panose="02020603050405020304" pitchFamily="18" charset="0"/>
              </a:rPr>
              <a:t>V</a:t>
            </a:r>
            <a:r>
              <a:rPr lang="en-US" sz="2400" b="1" baseline="-25000" dirty="0">
                <a:effectLst/>
                <a:latin typeface="Times New Roman" panose="02020603050405020304" pitchFamily="18" charset="0"/>
                <a:ea typeface="Times New Roman" panose="02020603050405020304" pitchFamily="18" charset="0"/>
              </a:rPr>
              <a:t>C1</a:t>
            </a:r>
            <a:r>
              <a:rPr lang="en-US" sz="2400" dirty="0">
                <a:effectLst/>
                <a:latin typeface="Times New Roman" panose="02020603050405020304" pitchFamily="18" charset="0"/>
                <a:ea typeface="Times New Roman" panose="02020603050405020304" pitchFamily="18" charset="0"/>
              </a:rPr>
              <a:t> = 90 °</a:t>
            </a:r>
          </a:p>
          <a:p>
            <a:pPr marL="51435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endParaRPr lang="en-US" dirty="0"/>
          </a:p>
        </p:txBody>
      </p:sp>
    </p:spTree>
    <p:extLst>
      <p:ext uri="{BB962C8B-B14F-4D97-AF65-F5344CB8AC3E}">
        <p14:creationId xmlns:p14="http://schemas.microsoft.com/office/powerpoint/2010/main" val="349279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F7E4-2516-4D4D-8651-A1119FE62588}"/>
              </a:ext>
            </a:extLst>
          </p:cNvPr>
          <p:cNvSpPr>
            <a:spLocks noGrp="1"/>
          </p:cNvSpPr>
          <p:nvPr>
            <p:ph type="title"/>
          </p:nvPr>
        </p:nvSpPr>
        <p:spPr>
          <a:xfrm>
            <a:off x="1188084" y="701040"/>
            <a:ext cx="10165716" cy="989648"/>
          </a:xfrm>
        </p:spPr>
        <p:txBody>
          <a:bodyPr>
            <a:normAutofit/>
          </a:bodyPr>
          <a:lstStyle/>
          <a:p>
            <a:r>
              <a:rPr lang="en-US" sz="3200" b="0" i="0" u="none" strike="noStrike" baseline="0" noProof="0" dirty="0">
                <a:solidFill>
                  <a:srgbClr val="0070C0"/>
                </a:solidFill>
                <a:latin typeface="Arial"/>
              </a:rPr>
              <a:t>Fill the table required by steps 11 and 12, Part 2</a:t>
            </a:r>
            <a:endParaRPr lang="en-US" sz="3200" dirty="0">
              <a:solidFill>
                <a:srgbClr val="0070C0"/>
              </a:solidFill>
            </a:endParaRPr>
          </a:p>
        </p:txBody>
      </p:sp>
      <p:graphicFrame>
        <p:nvGraphicFramePr>
          <p:cNvPr id="5" name="Content Placeholder 4">
            <a:extLst>
              <a:ext uri="{FF2B5EF4-FFF2-40B4-BE49-F238E27FC236}">
                <a16:creationId xmlns:a16="http://schemas.microsoft.com/office/drawing/2014/main" id="{2B6D9F23-B416-49E3-BADD-8F73FA40FE62}"/>
              </a:ext>
            </a:extLst>
          </p:cNvPr>
          <p:cNvGraphicFramePr>
            <a:graphicFrameLocks noGrp="1"/>
          </p:cNvGraphicFramePr>
          <p:nvPr>
            <p:ph sz="half" idx="1"/>
          </p:nvPr>
        </p:nvGraphicFramePr>
        <p:xfrm>
          <a:off x="1188084" y="2844800"/>
          <a:ext cx="9439275" cy="2384732"/>
        </p:xfrm>
        <a:graphic>
          <a:graphicData uri="http://schemas.openxmlformats.org/drawingml/2006/table">
            <a:tbl>
              <a:tblPr firstRow="1" firstCol="1" bandRow="1">
                <a:tableStyleId>{5C22544A-7EE6-4342-B048-85BDC9FD1C3A}</a:tableStyleId>
              </a:tblPr>
              <a:tblGrid>
                <a:gridCol w="2786796">
                  <a:extLst>
                    <a:ext uri="{9D8B030D-6E8A-4147-A177-3AD203B41FA5}">
                      <a16:colId xmlns:a16="http://schemas.microsoft.com/office/drawing/2014/main" val="1435688139"/>
                    </a:ext>
                  </a:extLst>
                </a:gridCol>
                <a:gridCol w="3239275">
                  <a:extLst>
                    <a:ext uri="{9D8B030D-6E8A-4147-A177-3AD203B41FA5}">
                      <a16:colId xmlns:a16="http://schemas.microsoft.com/office/drawing/2014/main" val="3397794882"/>
                    </a:ext>
                  </a:extLst>
                </a:gridCol>
                <a:gridCol w="3413204">
                  <a:extLst>
                    <a:ext uri="{9D8B030D-6E8A-4147-A177-3AD203B41FA5}">
                      <a16:colId xmlns:a16="http://schemas.microsoft.com/office/drawing/2014/main" val="1990415632"/>
                    </a:ext>
                  </a:extLst>
                </a:gridCol>
              </a:tblGrid>
              <a:tr h="873760">
                <a:tc>
                  <a:txBody>
                    <a:bodyPr/>
                    <a:lstStyle/>
                    <a:p>
                      <a:pPr marL="0" marR="0" algn="ctr">
                        <a:spcBef>
                          <a:spcPts val="0"/>
                        </a:spcBef>
                        <a:spcAft>
                          <a:spcPts val="0"/>
                        </a:spcAft>
                      </a:pPr>
                      <a:r>
                        <a:rPr lang="en-US" sz="2400" dirty="0">
                          <a:effectLst/>
                        </a:rPr>
                        <a:t>Signal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Peak Voltage V</a:t>
                      </a:r>
                      <a:r>
                        <a:rPr lang="en-US" sz="2400" baseline="-25000" dirty="0">
                          <a:effectLst/>
                        </a:rPr>
                        <a:t>P</a:t>
                      </a:r>
                      <a:r>
                        <a:rPr lang="en-US" sz="2400" dirty="0">
                          <a:effectLst/>
                        </a:rPr>
                        <a:t> (V)</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RMS Voltage V</a:t>
                      </a:r>
                      <a:r>
                        <a:rPr lang="en-US" sz="2400" baseline="-25000" dirty="0">
                          <a:effectLst/>
                        </a:rPr>
                        <a:t>RMS</a:t>
                      </a:r>
                      <a:r>
                        <a:rPr lang="en-US" sz="2400" dirty="0">
                          <a:effectLst/>
                        </a:rPr>
                        <a:t> (V)</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409956"/>
                  </a:ext>
                </a:extLst>
              </a:tr>
              <a:tr h="755486">
                <a:tc>
                  <a:txBody>
                    <a:bodyPr/>
                    <a:lstStyle/>
                    <a:p>
                      <a:pPr marL="0" marR="0" algn="ctr">
                        <a:spcBef>
                          <a:spcPts val="0"/>
                        </a:spcBef>
                        <a:spcAft>
                          <a:spcPts val="0"/>
                        </a:spcAft>
                      </a:pPr>
                      <a:r>
                        <a:rPr lang="en-US" sz="2400" dirty="0">
                          <a:effectLst/>
                        </a:rPr>
                        <a:t>V</a:t>
                      </a:r>
                      <a:r>
                        <a:rPr lang="en-US" sz="2400" baseline="-25000" dirty="0">
                          <a:effectLst/>
                        </a:rPr>
                        <a:t>R1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9.225v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*0.707 =6.522v</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44986"/>
                  </a:ext>
                </a:extLst>
              </a:tr>
              <a:tr h="755486">
                <a:tc>
                  <a:txBody>
                    <a:bodyPr/>
                    <a:lstStyle/>
                    <a:p>
                      <a:pPr marL="0" marR="0" algn="ctr">
                        <a:spcBef>
                          <a:spcPts val="0"/>
                        </a:spcBef>
                        <a:spcAft>
                          <a:spcPts val="0"/>
                        </a:spcAft>
                      </a:pPr>
                      <a:r>
                        <a:rPr lang="en-US" sz="2400" dirty="0">
                          <a:effectLst/>
                        </a:rPr>
                        <a:t>V</a:t>
                      </a:r>
                      <a:r>
                        <a:rPr lang="en-US" sz="2400" baseline="-25000" dirty="0">
                          <a:effectLst/>
                        </a:rPr>
                        <a:t>C1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 3.014v</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*0.707= 2.13v</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6035934"/>
                  </a:ext>
                </a:extLst>
              </a:tr>
            </a:tbl>
          </a:graphicData>
        </a:graphic>
      </p:graphicFrame>
      <p:sp>
        <p:nvSpPr>
          <p:cNvPr id="6" name="Rectangle 1">
            <a:extLst>
              <a:ext uri="{FF2B5EF4-FFF2-40B4-BE49-F238E27FC236}">
                <a16:creationId xmlns:a16="http://schemas.microsoft.com/office/drawing/2014/main" id="{85E3199A-4528-442B-9CFC-2A1272F9D52F}"/>
              </a:ext>
            </a:extLst>
          </p:cNvPr>
          <p:cNvSpPr>
            <a:spLocks noChangeArrowheads="1"/>
          </p:cNvSpPr>
          <p:nvPr/>
        </p:nvSpPr>
        <p:spPr bwMode="auto">
          <a:xfrm>
            <a:off x="4900699" y="2213353"/>
            <a:ext cx="20140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Table 2</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688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70560" y="609601"/>
            <a:ext cx="10580267" cy="1280160"/>
          </a:xfrm>
        </p:spPr>
        <p:txBody>
          <a:bodyPr>
            <a:normAutofit/>
          </a:bodyPr>
          <a:lstStyle/>
          <a:p>
            <a:r>
              <a:rPr lang="en-US" sz="3600" dirty="0">
                <a:solidFill>
                  <a:srgbClr val="0070C0"/>
                </a:solidFill>
                <a:effectLst/>
                <a:latin typeface="Arial"/>
                <a:ea typeface="Times New Roman" panose="02020603050405020304" pitchFamily="18" charset="0"/>
              </a:rPr>
              <a:t>Paste the screen shot required by step 4, Part 3</a:t>
            </a:r>
            <a:endParaRPr lang="en-US" sz="3600" dirty="0">
              <a:solidFill>
                <a:srgbClr val="0070C0"/>
              </a:solidFill>
              <a:latin typeface="Arial"/>
              <a:cs typeface="Arial"/>
            </a:endParaRPr>
          </a:p>
        </p:txBody>
      </p:sp>
      <p:pic>
        <p:nvPicPr>
          <p:cNvPr id="4" name="Picture 3">
            <a:extLst>
              <a:ext uri="{FF2B5EF4-FFF2-40B4-BE49-F238E27FC236}">
                <a16:creationId xmlns:a16="http://schemas.microsoft.com/office/drawing/2014/main" id="{799D9537-1168-6DEF-6210-B7D73F612E60}"/>
              </a:ext>
            </a:extLst>
          </p:cNvPr>
          <p:cNvPicPr>
            <a:picLocks noChangeAspect="1"/>
          </p:cNvPicPr>
          <p:nvPr/>
        </p:nvPicPr>
        <p:blipFill>
          <a:blip r:embed="rId2"/>
          <a:stretch>
            <a:fillRect/>
          </a:stretch>
        </p:blipFill>
        <p:spPr>
          <a:xfrm>
            <a:off x="4222750" y="1879600"/>
            <a:ext cx="3746500" cy="3098800"/>
          </a:xfrm>
          <a:prstGeom prst="rect">
            <a:avLst/>
          </a:prstGeom>
        </p:spPr>
      </p:pic>
    </p:spTree>
    <p:extLst>
      <p:ext uri="{BB962C8B-B14F-4D97-AF65-F5344CB8AC3E}">
        <p14:creationId xmlns:p14="http://schemas.microsoft.com/office/powerpoint/2010/main" val="1738945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37920" y="680719"/>
            <a:ext cx="10112907" cy="1209041"/>
          </a:xfrm>
        </p:spPr>
        <p:txBody>
          <a:bodyPr>
            <a:normAutofit/>
          </a:bodyPr>
          <a:lstStyle/>
          <a:p>
            <a:r>
              <a:rPr lang="en-US" sz="3200" dirty="0">
                <a:solidFill>
                  <a:srgbClr val="0070C0"/>
                </a:solidFill>
                <a:effectLst/>
                <a:latin typeface="Arial"/>
                <a:ea typeface="Times New Roman" panose="02020603050405020304" pitchFamily="18" charset="0"/>
              </a:rPr>
              <a:t>Answer the questions in step 5, Part 3</a:t>
            </a:r>
            <a:endParaRPr lang="en-US" sz="3200" dirty="0">
              <a:solidFill>
                <a:srgbClr val="0070C0"/>
              </a:solidFill>
              <a:latin typeface="Arial"/>
              <a:cs typeface="Arial"/>
            </a:endParaRPr>
          </a:p>
        </p:txBody>
      </p:sp>
      <p:sp>
        <p:nvSpPr>
          <p:cNvPr id="4" name="TextBox 3">
            <a:extLst>
              <a:ext uri="{FF2B5EF4-FFF2-40B4-BE49-F238E27FC236}">
                <a16:creationId xmlns:a16="http://schemas.microsoft.com/office/drawing/2014/main" id="{7D914C77-F670-4BC2-9A73-03544248D282}"/>
              </a:ext>
            </a:extLst>
          </p:cNvPr>
          <p:cNvSpPr txBox="1"/>
          <p:nvPr/>
        </p:nvSpPr>
        <p:spPr>
          <a:xfrm>
            <a:off x="568960" y="2367171"/>
            <a:ext cx="8270240" cy="2585323"/>
          </a:xfrm>
          <a:prstGeom prst="rect">
            <a:avLst/>
          </a:prstGeom>
          <a:noFill/>
        </p:spPr>
        <p:txBody>
          <a:bodyPr wrap="square" rtlCol="0">
            <a:spAutoFit/>
          </a:bodyPr>
          <a:lstStyle/>
          <a:p>
            <a:pPr marL="514350" marR="0">
              <a:spcBef>
                <a:spcPts val="0"/>
              </a:spcBef>
              <a:spcAft>
                <a:spcPts val="0"/>
              </a:spcAft>
            </a:pPr>
            <a:r>
              <a:rPr lang="en-US" sz="2400" dirty="0">
                <a:effectLst/>
                <a:latin typeface="Times New Roman" panose="02020603050405020304" pitchFamily="18" charset="0"/>
                <a:ea typeface="Times New Roman" panose="02020603050405020304" pitchFamily="18" charset="0"/>
              </a:rPr>
              <a:t>Time difference between </a:t>
            </a:r>
            <a:r>
              <a:rPr lang="en-US" sz="2400" b="1" dirty="0">
                <a:effectLst/>
                <a:latin typeface="Times New Roman" panose="02020603050405020304" pitchFamily="18" charset="0"/>
                <a:ea typeface="Times New Roman" panose="02020603050405020304" pitchFamily="18" charset="0"/>
              </a:rPr>
              <a:t>V</a:t>
            </a:r>
            <a:r>
              <a:rPr lang="en-US" sz="2400" b="1" baseline="-25000" dirty="0">
                <a:effectLst/>
                <a:latin typeface="Times New Roman" panose="02020603050405020304" pitchFamily="18" charset="0"/>
                <a:ea typeface="Times New Roman" panose="02020603050405020304" pitchFamily="18" charset="0"/>
              </a:rPr>
              <a:t>C1</a:t>
            </a:r>
            <a:r>
              <a:rPr lang="en-US" sz="2400" dirty="0">
                <a:effectLst/>
                <a:latin typeface="Times New Roman" panose="02020603050405020304" pitchFamily="18" charset="0"/>
                <a:ea typeface="Times New Roman" panose="02020603050405020304" pitchFamily="18" charset="0"/>
              </a:rPr>
              <a:t> and </a:t>
            </a:r>
            <a:r>
              <a:rPr lang="en-US" sz="2400" b="1" dirty="0">
                <a:effectLst/>
                <a:latin typeface="Times New Roman" panose="02020603050405020304" pitchFamily="18" charset="0"/>
                <a:ea typeface="Times New Roman" panose="02020603050405020304" pitchFamily="18" charset="0"/>
              </a:rPr>
              <a:t>V</a:t>
            </a:r>
            <a:r>
              <a:rPr lang="en-US" sz="2400" b="1" baseline="-25000" dirty="0">
                <a:effectLst/>
                <a:latin typeface="Times New Roman" panose="02020603050405020304" pitchFamily="18" charset="0"/>
                <a:ea typeface="Times New Roman" panose="02020603050405020304" pitchFamily="18" charset="0"/>
              </a:rPr>
              <a:t>L1</a:t>
            </a:r>
            <a:r>
              <a:rPr lang="en-US" sz="2400" dirty="0">
                <a:effectLst/>
                <a:latin typeface="Times New Roman" panose="02020603050405020304" pitchFamily="18" charset="0"/>
                <a:ea typeface="Times New Roman" panose="02020603050405020304" pitchFamily="18" charset="0"/>
              </a:rPr>
              <a:t> =  1.042µs</a:t>
            </a:r>
          </a:p>
          <a:p>
            <a:pPr marL="51435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514350" marR="0">
              <a:spcBef>
                <a:spcPts val="0"/>
              </a:spcBef>
              <a:spcAft>
                <a:spcPts val="0"/>
              </a:spcAft>
            </a:pPr>
            <a:r>
              <a:rPr lang="en-US" sz="2400" dirty="0">
                <a:effectLst/>
                <a:latin typeface="Times New Roman" panose="02020603050405020304" pitchFamily="18" charset="0"/>
                <a:ea typeface="Times New Roman" panose="02020603050405020304" pitchFamily="18" charset="0"/>
              </a:rPr>
              <a:t>Time period of the signals T =  µs</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514350" marR="0">
              <a:spcBef>
                <a:spcPts val="0"/>
              </a:spcBef>
              <a:spcAft>
                <a:spcPts val="0"/>
              </a:spcAft>
            </a:pPr>
            <a:r>
              <a:rPr lang="en-US" sz="2400" dirty="0">
                <a:effectLst/>
                <a:latin typeface="Times New Roman" panose="02020603050405020304" pitchFamily="18" charset="0"/>
                <a:ea typeface="Times New Roman" panose="02020603050405020304" pitchFamily="18" charset="0"/>
              </a:rPr>
              <a:t>Phase angle difference between </a:t>
            </a:r>
            <a:r>
              <a:rPr lang="en-US" sz="2400" b="1" dirty="0">
                <a:effectLst/>
                <a:latin typeface="Times New Roman" panose="02020603050405020304" pitchFamily="18" charset="0"/>
                <a:ea typeface="Times New Roman" panose="02020603050405020304" pitchFamily="18" charset="0"/>
              </a:rPr>
              <a:t>V</a:t>
            </a:r>
            <a:r>
              <a:rPr lang="en-US" sz="2400" b="1" baseline="-25000" dirty="0">
                <a:effectLst/>
                <a:latin typeface="Times New Roman" panose="02020603050405020304" pitchFamily="18" charset="0"/>
                <a:ea typeface="Times New Roman" panose="02020603050405020304" pitchFamily="18" charset="0"/>
              </a:rPr>
              <a:t>C1</a:t>
            </a:r>
            <a:r>
              <a:rPr lang="en-US" sz="2400" dirty="0">
                <a:effectLst/>
                <a:latin typeface="Times New Roman" panose="02020603050405020304" pitchFamily="18" charset="0"/>
                <a:ea typeface="Times New Roman" panose="02020603050405020304" pitchFamily="18" charset="0"/>
              </a:rPr>
              <a:t> and </a:t>
            </a:r>
            <a:r>
              <a:rPr lang="en-US" sz="2400" b="1" dirty="0">
                <a:effectLst/>
                <a:latin typeface="Times New Roman" panose="02020603050405020304" pitchFamily="18" charset="0"/>
                <a:ea typeface="Times New Roman" panose="02020603050405020304" pitchFamily="18" charset="0"/>
              </a:rPr>
              <a:t>V</a:t>
            </a:r>
            <a:r>
              <a:rPr lang="en-US" sz="2400" b="1" baseline="-25000" dirty="0">
                <a:effectLst/>
                <a:latin typeface="Times New Roman" panose="02020603050405020304" pitchFamily="18" charset="0"/>
                <a:ea typeface="Times New Roman" panose="02020603050405020304" pitchFamily="18" charset="0"/>
              </a:rPr>
              <a:t>L1</a:t>
            </a:r>
            <a:r>
              <a:rPr lang="en-US" sz="2400" dirty="0">
                <a:effectLst/>
                <a:latin typeface="Times New Roman" panose="02020603050405020304" pitchFamily="18" charset="0"/>
                <a:ea typeface="Times New Roman" panose="02020603050405020304" pitchFamily="18" charset="0"/>
              </a:rPr>
              <a:t> = _______ °</a:t>
            </a:r>
          </a:p>
          <a:p>
            <a:pPr marL="51435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endParaRPr lang="en-US" dirty="0"/>
          </a:p>
        </p:txBody>
      </p:sp>
    </p:spTree>
    <p:extLst>
      <p:ext uri="{BB962C8B-B14F-4D97-AF65-F5344CB8AC3E}">
        <p14:creationId xmlns:p14="http://schemas.microsoft.com/office/powerpoint/2010/main" val="246636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F7E4-2516-4D4D-8651-A1119FE62588}"/>
              </a:ext>
            </a:extLst>
          </p:cNvPr>
          <p:cNvSpPr>
            <a:spLocks noGrp="1"/>
          </p:cNvSpPr>
          <p:nvPr>
            <p:ph type="title"/>
          </p:nvPr>
        </p:nvSpPr>
        <p:spPr>
          <a:xfrm>
            <a:off x="1188084" y="640080"/>
            <a:ext cx="10165716" cy="1050608"/>
          </a:xfrm>
        </p:spPr>
        <p:txBody>
          <a:bodyPr>
            <a:normAutofit/>
          </a:bodyPr>
          <a:lstStyle/>
          <a:p>
            <a:r>
              <a:rPr lang="en-US" sz="3200" b="0" i="0" u="none" strike="noStrike" baseline="0" noProof="0" dirty="0">
                <a:solidFill>
                  <a:srgbClr val="0070C0"/>
                </a:solidFill>
                <a:latin typeface="Arial"/>
              </a:rPr>
              <a:t>Fill the table required by steps 7 and 8, Part 3</a:t>
            </a:r>
            <a:endParaRPr lang="en-US" sz="3200" dirty="0">
              <a:solidFill>
                <a:srgbClr val="0070C0"/>
              </a:solidFill>
            </a:endParaRPr>
          </a:p>
        </p:txBody>
      </p:sp>
      <p:graphicFrame>
        <p:nvGraphicFramePr>
          <p:cNvPr id="5" name="Content Placeholder 4">
            <a:extLst>
              <a:ext uri="{FF2B5EF4-FFF2-40B4-BE49-F238E27FC236}">
                <a16:creationId xmlns:a16="http://schemas.microsoft.com/office/drawing/2014/main" id="{2B6D9F23-B416-49E3-BADD-8F73FA40FE62}"/>
              </a:ext>
            </a:extLst>
          </p:cNvPr>
          <p:cNvGraphicFramePr>
            <a:graphicFrameLocks noGrp="1"/>
          </p:cNvGraphicFramePr>
          <p:nvPr>
            <p:ph sz="half" idx="1"/>
          </p:nvPr>
        </p:nvGraphicFramePr>
        <p:xfrm>
          <a:off x="1188084" y="2458720"/>
          <a:ext cx="9439275" cy="2682240"/>
        </p:xfrm>
        <a:graphic>
          <a:graphicData uri="http://schemas.openxmlformats.org/drawingml/2006/table">
            <a:tbl>
              <a:tblPr firstRow="1" firstCol="1" bandRow="1">
                <a:tableStyleId>{5C22544A-7EE6-4342-B048-85BDC9FD1C3A}</a:tableStyleId>
              </a:tblPr>
              <a:tblGrid>
                <a:gridCol w="2786796">
                  <a:extLst>
                    <a:ext uri="{9D8B030D-6E8A-4147-A177-3AD203B41FA5}">
                      <a16:colId xmlns:a16="http://schemas.microsoft.com/office/drawing/2014/main" val="1435688139"/>
                    </a:ext>
                  </a:extLst>
                </a:gridCol>
                <a:gridCol w="3239275">
                  <a:extLst>
                    <a:ext uri="{9D8B030D-6E8A-4147-A177-3AD203B41FA5}">
                      <a16:colId xmlns:a16="http://schemas.microsoft.com/office/drawing/2014/main" val="3397794882"/>
                    </a:ext>
                  </a:extLst>
                </a:gridCol>
                <a:gridCol w="3413204">
                  <a:extLst>
                    <a:ext uri="{9D8B030D-6E8A-4147-A177-3AD203B41FA5}">
                      <a16:colId xmlns:a16="http://schemas.microsoft.com/office/drawing/2014/main" val="1990415632"/>
                    </a:ext>
                  </a:extLst>
                </a:gridCol>
              </a:tblGrid>
              <a:tr h="1171268">
                <a:tc>
                  <a:txBody>
                    <a:bodyPr/>
                    <a:lstStyle/>
                    <a:p>
                      <a:pPr marL="0" marR="0" algn="ctr">
                        <a:spcBef>
                          <a:spcPts val="0"/>
                        </a:spcBef>
                        <a:spcAft>
                          <a:spcPts val="0"/>
                        </a:spcAft>
                      </a:pPr>
                      <a:r>
                        <a:rPr lang="en-US" sz="2400" dirty="0">
                          <a:effectLst/>
                        </a:rPr>
                        <a:t>Signal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Peak Voltage V</a:t>
                      </a:r>
                      <a:r>
                        <a:rPr lang="en-US" sz="2400" baseline="-25000" dirty="0">
                          <a:effectLst/>
                        </a:rPr>
                        <a:t>P</a:t>
                      </a:r>
                      <a:r>
                        <a:rPr lang="en-US" sz="2400" dirty="0">
                          <a:effectLst/>
                        </a:rPr>
                        <a:t> (V)</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RMS Voltage V</a:t>
                      </a:r>
                      <a:r>
                        <a:rPr lang="en-US" sz="2400" baseline="-25000" dirty="0">
                          <a:effectLst/>
                        </a:rPr>
                        <a:t>RMS</a:t>
                      </a:r>
                      <a:r>
                        <a:rPr lang="en-US" sz="2400" dirty="0">
                          <a:effectLst/>
                        </a:rPr>
                        <a:t> (V)</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409956"/>
                  </a:ext>
                </a:extLst>
              </a:tr>
              <a:tr h="755486">
                <a:tc>
                  <a:txBody>
                    <a:bodyPr/>
                    <a:lstStyle/>
                    <a:p>
                      <a:pPr marL="0" marR="0" algn="ctr">
                        <a:spcBef>
                          <a:spcPts val="0"/>
                        </a:spcBef>
                        <a:spcAft>
                          <a:spcPts val="0"/>
                        </a:spcAft>
                      </a:pPr>
                      <a:r>
                        <a:rPr lang="en-US" sz="2400" dirty="0">
                          <a:effectLst/>
                        </a:rPr>
                        <a:t>V</a:t>
                      </a:r>
                      <a:r>
                        <a:rPr lang="en-US" sz="2400" baseline="-25000" dirty="0">
                          <a:effectLst/>
                        </a:rPr>
                        <a:t>C1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3.159v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*0.707= 2.233v</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44986"/>
                  </a:ext>
                </a:extLst>
              </a:tr>
              <a:tr h="755486">
                <a:tc>
                  <a:txBody>
                    <a:bodyPr/>
                    <a:lstStyle/>
                    <a:p>
                      <a:pPr marL="0" marR="0" algn="ctr">
                        <a:spcBef>
                          <a:spcPts val="0"/>
                        </a:spcBef>
                        <a:spcAft>
                          <a:spcPts val="0"/>
                        </a:spcAft>
                      </a:pPr>
                      <a:r>
                        <a:rPr lang="en-US" sz="2400" dirty="0">
                          <a:effectLst/>
                        </a:rPr>
                        <a:t>V</a:t>
                      </a:r>
                      <a:r>
                        <a:rPr lang="en-US" sz="2400" baseline="-25000" dirty="0">
                          <a:effectLst/>
                        </a:rPr>
                        <a:t>L1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3.141v</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*0.707=2.22v</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6035934"/>
                  </a:ext>
                </a:extLst>
              </a:tr>
            </a:tbl>
          </a:graphicData>
        </a:graphic>
      </p:graphicFrame>
      <p:sp>
        <p:nvSpPr>
          <p:cNvPr id="6" name="Rectangle 1">
            <a:extLst>
              <a:ext uri="{FF2B5EF4-FFF2-40B4-BE49-F238E27FC236}">
                <a16:creationId xmlns:a16="http://schemas.microsoft.com/office/drawing/2014/main" id="{85E3199A-4528-442B-9CFC-2A1272F9D52F}"/>
              </a:ext>
            </a:extLst>
          </p:cNvPr>
          <p:cNvSpPr>
            <a:spLocks noChangeArrowheads="1"/>
          </p:cNvSpPr>
          <p:nvPr/>
        </p:nvSpPr>
        <p:spPr bwMode="auto">
          <a:xfrm>
            <a:off x="4900699" y="1782316"/>
            <a:ext cx="20140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Table 3</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5200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117600" y="970384"/>
            <a:ext cx="9916160" cy="3116424"/>
          </a:xfrm>
        </p:spPr>
        <p:txBody>
          <a:bodyPr>
            <a:noAutofit/>
          </a:bodyPr>
          <a:lstStyle/>
          <a:p>
            <a:r>
              <a:rPr lang="en-US" sz="4400" dirty="0">
                <a:solidFill>
                  <a:srgbClr val="0070C0"/>
                </a:solidFill>
                <a:latin typeface="+mn-lt"/>
                <a:cs typeface="Calibri"/>
              </a:rPr>
              <a:t>ECT226</a:t>
            </a:r>
            <a:br>
              <a:rPr lang="en-US" sz="4400" dirty="0">
                <a:solidFill>
                  <a:srgbClr val="0070C0"/>
                </a:solidFill>
                <a:latin typeface="+mn-lt"/>
                <a:cs typeface="Calibri"/>
              </a:rPr>
            </a:br>
            <a:r>
              <a:rPr lang="en-US" sz="4400" dirty="0">
                <a:solidFill>
                  <a:srgbClr val="0070C0"/>
                </a:solidFill>
                <a:latin typeface="+mn-lt"/>
                <a:cs typeface="Calibri"/>
              </a:rPr>
              <a:t>DeVry University</a:t>
            </a:r>
            <a:br>
              <a:rPr lang="en-US" sz="4400" dirty="0">
                <a:solidFill>
                  <a:srgbClr val="0070C0"/>
                </a:solidFill>
                <a:latin typeface="+mn-lt"/>
                <a:cs typeface="Calibri"/>
              </a:rPr>
            </a:br>
            <a:r>
              <a:rPr lang="en-US" sz="4400" dirty="0">
                <a:solidFill>
                  <a:srgbClr val="0070C0"/>
                </a:solidFill>
                <a:latin typeface="+mn-lt"/>
                <a:cs typeface="Times New Roman" panose="02020603050405020304" pitchFamily="18" charset="0"/>
              </a:rPr>
              <a:t> </a:t>
            </a:r>
            <a:br>
              <a:rPr lang="en-US" sz="4400" dirty="0">
                <a:solidFill>
                  <a:srgbClr val="0070C0"/>
                </a:solidFill>
                <a:latin typeface="+mn-lt"/>
                <a:cs typeface="Times New Roman" panose="02020603050405020304" pitchFamily="18" charset="0"/>
              </a:rPr>
            </a:br>
            <a:r>
              <a:rPr lang="en-US" sz="4400" dirty="0">
                <a:solidFill>
                  <a:srgbClr val="0070C0"/>
                </a:solidFill>
                <a:latin typeface="+mn-lt"/>
                <a:cs typeface="Times New Roman" panose="02020603050405020304" pitchFamily="18" charset="0"/>
              </a:rPr>
              <a:t>Week 5 </a:t>
            </a:r>
            <a:r>
              <a:rPr lang="en-US" sz="4400" dirty="0">
                <a:solidFill>
                  <a:srgbClr val="0070C0"/>
                </a:solidFill>
                <a:latin typeface="+mn-lt"/>
                <a:cs typeface="Calibri"/>
              </a:rPr>
              <a:t>Project Deliverables</a:t>
            </a:r>
            <a:br>
              <a:rPr lang="en-US" sz="4400" dirty="0">
                <a:solidFill>
                  <a:srgbClr val="0070C0"/>
                </a:solidFill>
                <a:latin typeface="+mn-lt"/>
                <a:cs typeface="Times New Roman" panose="02020603050405020304" pitchFamily="18" charset="0"/>
              </a:rPr>
            </a:br>
            <a:r>
              <a:rPr lang="en-US" sz="4400" dirty="0">
                <a:solidFill>
                  <a:srgbClr val="0070C0"/>
                </a:solidFill>
                <a:latin typeface="+mn-lt"/>
                <a:ea typeface="+mj-lt"/>
                <a:cs typeface="Times New Roman" panose="02020603050405020304" pitchFamily="18" charset="0"/>
              </a:rPr>
              <a:t>Transistor Amplifiers</a:t>
            </a:r>
            <a:endParaRPr lang="en-US" sz="4400" dirty="0">
              <a:solidFill>
                <a:srgbClr val="0070C0"/>
              </a:solidFill>
              <a:latin typeface="+mn-lt"/>
              <a:cs typeface="Times New Roman" panose="02020603050405020304" pitchFamily="18" charset="0"/>
            </a:endParaRP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609725" y="4086808"/>
            <a:ext cx="9144000" cy="1642188"/>
          </a:xfrm>
        </p:spPr>
        <p:txBody>
          <a:bodyPr vert="horz" lIns="91440" tIns="45720" rIns="91440" bIns="45720" rtlCol="0" anchor="t">
            <a:noAutofit/>
          </a:bodyPr>
          <a:lstStyle/>
          <a:p>
            <a:endParaRPr lang="en-US" sz="3200" b="1" dirty="0">
              <a:cs typeface="Calibri"/>
            </a:endParaRPr>
          </a:p>
          <a:p>
            <a:r>
              <a:rPr lang="en-US" sz="3200" dirty="0">
                <a:cs typeface="Times New Roman" panose="02020603050405020304" pitchFamily="18" charset="0"/>
              </a:rPr>
              <a:t>Name: Toohey, Charles</a:t>
            </a:r>
          </a:p>
          <a:p>
            <a:r>
              <a:rPr lang="en-US" sz="3200" dirty="0">
                <a:cs typeface="Times New Roman" panose="02020603050405020304" pitchFamily="18" charset="0"/>
              </a:rPr>
              <a:t>Session:  Fall 2022</a:t>
            </a:r>
          </a:p>
        </p:txBody>
      </p:sp>
    </p:spTree>
    <p:custDataLst>
      <p:tags r:id="rId1"/>
    </p:custDataLst>
    <p:extLst>
      <p:ext uri="{BB962C8B-B14F-4D97-AF65-F5344CB8AC3E}">
        <p14:creationId xmlns:p14="http://schemas.microsoft.com/office/powerpoint/2010/main" val="3771168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EEE6-449D-2511-2AE5-1FE0514742EC}"/>
              </a:ext>
            </a:extLst>
          </p:cNvPr>
          <p:cNvSpPr>
            <a:spLocks noGrp="1"/>
          </p:cNvSpPr>
          <p:nvPr>
            <p:ph type="title"/>
          </p:nvPr>
        </p:nvSpPr>
        <p:spPr/>
        <p:txBody>
          <a:bodyPr/>
          <a:lstStyle/>
          <a:p>
            <a:r>
              <a:rPr lang="en-US" dirty="0"/>
              <a:t>Transistor amplifier</a:t>
            </a:r>
          </a:p>
        </p:txBody>
      </p:sp>
      <p:sp>
        <p:nvSpPr>
          <p:cNvPr id="3" name="Content Placeholder 2">
            <a:extLst>
              <a:ext uri="{FF2B5EF4-FFF2-40B4-BE49-F238E27FC236}">
                <a16:creationId xmlns:a16="http://schemas.microsoft.com/office/drawing/2014/main" id="{9AAF98F3-A181-9B79-082C-E49A6891A21E}"/>
              </a:ext>
            </a:extLst>
          </p:cNvPr>
          <p:cNvSpPr>
            <a:spLocks noGrp="1"/>
          </p:cNvSpPr>
          <p:nvPr>
            <p:ph sz="half" idx="1"/>
          </p:nvPr>
        </p:nvSpPr>
        <p:spPr>
          <a:xfrm>
            <a:off x="838199" y="1825625"/>
            <a:ext cx="10859219" cy="4351338"/>
          </a:xfrm>
        </p:spPr>
        <p:txBody>
          <a:bodyPr/>
          <a:lstStyle/>
          <a:p>
            <a:pPr marL="0" indent="0">
              <a:buNone/>
            </a:pPr>
            <a:r>
              <a:rPr lang="en-US" dirty="0"/>
              <a:t>Through this part of the project, we can see how to calculate voltage gain of an amplifier in our electrical circuit. We will measure the input and output signals using our oscilloscope in the Multisim tool. </a:t>
            </a:r>
          </a:p>
        </p:txBody>
      </p:sp>
    </p:spTree>
    <p:extLst>
      <p:ext uri="{BB962C8B-B14F-4D97-AF65-F5344CB8AC3E}">
        <p14:creationId xmlns:p14="http://schemas.microsoft.com/office/powerpoint/2010/main" val="425522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117600" y="1122362"/>
            <a:ext cx="9916160" cy="3165476"/>
          </a:xfrm>
        </p:spPr>
        <p:txBody>
          <a:bodyPr>
            <a:normAutofit/>
          </a:bodyPr>
          <a:lstStyle/>
          <a:p>
            <a:r>
              <a:rPr lang="en-US" sz="4400" dirty="0">
                <a:solidFill>
                  <a:srgbClr val="0070C0"/>
                </a:solidFill>
                <a:latin typeface="Calibri"/>
                <a:cs typeface="Calibri"/>
              </a:rPr>
              <a:t>ECT226</a:t>
            </a:r>
            <a:br>
              <a:rPr lang="en-US" sz="4400" dirty="0">
                <a:solidFill>
                  <a:srgbClr val="0070C0"/>
                </a:solidFill>
                <a:latin typeface="Calibri"/>
                <a:cs typeface="Calibri"/>
              </a:rPr>
            </a:br>
            <a:r>
              <a:rPr lang="en-US" sz="4400" dirty="0">
                <a:solidFill>
                  <a:srgbClr val="0070C0"/>
                </a:solidFill>
                <a:latin typeface="Calibri"/>
                <a:cs typeface="Calibri"/>
              </a:rPr>
              <a:t>DeVry University</a:t>
            </a:r>
            <a:br>
              <a:rPr lang="en-US" sz="4400" dirty="0">
                <a:solidFill>
                  <a:srgbClr val="0070C0"/>
                </a:solidFill>
                <a:latin typeface="Calibri"/>
                <a:cs typeface="Calibri"/>
              </a:rPr>
            </a:br>
            <a:br>
              <a:rPr lang="en-US" sz="4400" dirty="0">
                <a:latin typeface="Calibri"/>
              </a:rPr>
            </a:br>
            <a:r>
              <a:rPr lang="en-US" sz="4400" dirty="0">
                <a:solidFill>
                  <a:srgbClr val="0070C0"/>
                </a:solidFill>
                <a:latin typeface="Calibri"/>
                <a:cs typeface="Calibri"/>
              </a:rPr>
              <a:t>Week 3 Project Deliverables</a:t>
            </a:r>
            <a:br>
              <a:rPr lang="en-US" sz="4400" dirty="0">
                <a:latin typeface="Calibri"/>
              </a:rPr>
            </a:br>
            <a:r>
              <a:rPr lang="en-US" sz="4400" dirty="0">
                <a:solidFill>
                  <a:srgbClr val="0070C0"/>
                </a:solidFill>
                <a:latin typeface="Calibri"/>
                <a:ea typeface="+mj-lt"/>
                <a:cs typeface="+mj-lt"/>
              </a:rPr>
              <a:t>DC Analysis: Series-Parallel Circuits</a:t>
            </a:r>
            <a:endParaRPr lang="en-US" sz="4400" dirty="0">
              <a:solidFill>
                <a:srgbClr val="0070C0"/>
              </a:solidFill>
              <a:latin typeface="Calibri"/>
              <a:cs typeface="Calibri Light"/>
            </a:endParaRP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609725" y="4287838"/>
            <a:ext cx="9144000" cy="1655762"/>
          </a:xfrm>
        </p:spPr>
        <p:txBody>
          <a:bodyPr vert="horz" lIns="91440" tIns="45720" rIns="91440" bIns="45720" rtlCol="0" anchor="t">
            <a:normAutofit lnSpcReduction="10000"/>
          </a:bodyPr>
          <a:lstStyle/>
          <a:p>
            <a:endParaRPr lang="en-US" sz="3200" b="1" dirty="0">
              <a:cs typeface="Calibri"/>
            </a:endParaRPr>
          </a:p>
          <a:p>
            <a:r>
              <a:rPr lang="en-US" sz="3200" dirty="0">
                <a:cs typeface="Calibri"/>
              </a:rPr>
              <a:t>Name: Toohey, Charles</a:t>
            </a:r>
          </a:p>
          <a:p>
            <a:r>
              <a:rPr lang="en-US" sz="3200" dirty="0">
                <a:cs typeface="Calibri"/>
              </a:rPr>
              <a:t>Session:  Fall 2022</a:t>
            </a:r>
          </a:p>
        </p:txBody>
      </p:sp>
    </p:spTree>
    <p:custDataLst>
      <p:tags r:id="rId1"/>
    </p:custDataLst>
    <p:extLst>
      <p:ext uri="{BB962C8B-B14F-4D97-AF65-F5344CB8AC3E}">
        <p14:creationId xmlns:p14="http://schemas.microsoft.com/office/powerpoint/2010/main" val="2066334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F7E4-2516-4D4D-8651-A1119FE62588}"/>
              </a:ext>
            </a:extLst>
          </p:cNvPr>
          <p:cNvSpPr>
            <a:spLocks noGrp="1"/>
          </p:cNvSpPr>
          <p:nvPr>
            <p:ph type="title"/>
          </p:nvPr>
        </p:nvSpPr>
        <p:spPr>
          <a:xfrm>
            <a:off x="1485900" y="904875"/>
            <a:ext cx="9969500" cy="1243201"/>
          </a:xfrm>
        </p:spPr>
        <p:txBody>
          <a:bodyPr>
            <a:normAutofit/>
          </a:bodyPr>
          <a:lstStyle/>
          <a:p>
            <a:r>
              <a:rPr lang="en-US" sz="3200" b="0" i="0" u="none" strike="noStrike" baseline="0" noProof="0" dirty="0">
                <a:solidFill>
                  <a:srgbClr val="0070C0"/>
                </a:solidFill>
                <a:latin typeface="Times New Roman" panose="02020603050405020304" pitchFamily="18" charset="0"/>
                <a:cs typeface="Times New Roman" panose="02020603050405020304" pitchFamily="18" charset="0"/>
              </a:rPr>
              <a:t>Fill the table required by steps 5 to 7:</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Rectangle 1">
            <a:extLst>
              <a:ext uri="{FF2B5EF4-FFF2-40B4-BE49-F238E27FC236}">
                <a16:creationId xmlns:a16="http://schemas.microsoft.com/office/drawing/2014/main" id="{85E3199A-4528-442B-9CFC-2A1272F9D52F}"/>
              </a:ext>
            </a:extLst>
          </p:cNvPr>
          <p:cNvSpPr>
            <a:spLocks noChangeArrowheads="1"/>
          </p:cNvSpPr>
          <p:nvPr/>
        </p:nvSpPr>
        <p:spPr bwMode="auto">
          <a:xfrm>
            <a:off x="4836159" y="2538451"/>
            <a:ext cx="19802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Table 1</a:t>
            </a:r>
            <a:endParaRPr kumimoji="0" lang="en-US" altLang="en-US" sz="24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605805E-678A-48E8-A393-8A45CAF5A8B5}"/>
              </a:ext>
            </a:extLst>
          </p:cNvPr>
          <p:cNvGraphicFramePr>
            <a:graphicFrameLocks noGrp="1"/>
          </p:cNvGraphicFramePr>
          <p:nvPr/>
        </p:nvGraphicFramePr>
        <p:xfrm>
          <a:off x="1609725" y="3220720"/>
          <a:ext cx="8867775" cy="1429233"/>
        </p:xfrm>
        <a:graphic>
          <a:graphicData uri="http://schemas.openxmlformats.org/drawingml/2006/table">
            <a:tbl>
              <a:tblPr firstRow="1" firstCol="1" bandRow="1">
                <a:tableStyleId>{5C22544A-7EE6-4342-B048-85BDC9FD1C3A}</a:tableStyleId>
              </a:tblPr>
              <a:tblGrid>
                <a:gridCol w="2042374">
                  <a:extLst>
                    <a:ext uri="{9D8B030D-6E8A-4147-A177-3AD203B41FA5}">
                      <a16:colId xmlns:a16="http://schemas.microsoft.com/office/drawing/2014/main" val="2961852240"/>
                    </a:ext>
                  </a:extLst>
                </a:gridCol>
                <a:gridCol w="2107844">
                  <a:extLst>
                    <a:ext uri="{9D8B030D-6E8A-4147-A177-3AD203B41FA5}">
                      <a16:colId xmlns:a16="http://schemas.microsoft.com/office/drawing/2014/main" val="1127718067"/>
                    </a:ext>
                  </a:extLst>
                </a:gridCol>
                <a:gridCol w="2007471">
                  <a:extLst>
                    <a:ext uri="{9D8B030D-6E8A-4147-A177-3AD203B41FA5}">
                      <a16:colId xmlns:a16="http://schemas.microsoft.com/office/drawing/2014/main" val="710529017"/>
                    </a:ext>
                  </a:extLst>
                </a:gridCol>
                <a:gridCol w="2710086">
                  <a:extLst>
                    <a:ext uri="{9D8B030D-6E8A-4147-A177-3AD203B41FA5}">
                      <a16:colId xmlns:a16="http://schemas.microsoft.com/office/drawing/2014/main" val="660379914"/>
                    </a:ext>
                  </a:extLst>
                </a:gridCol>
              </a:tblGrid>
              <a:tr h="7281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cs typeface="Times New Roman" panose="02020603050405020304" pitchFamily="18" charset="0"/>
                        </a:rPr>
                        <a:t>V</a:t>
                      </a:r>
                      <a:r>
                        <a:rPr lang="en-US" sz="1800" baseline="-25000" dirty="0">
                          <a:effectLst/>
                          <a:latin typeface="Times New Roman" panose="02020603050405020304" pitchFamily="18" charset="0"/>
                          <a:cs typeface="Times New Roman" panose="02020603050405020304" pitchFamily="18" charset="0"/>
                        </a:rPr>
                        <a:t>in</a:t>
                      </a:r>
                      <a:r>
                        <a:rPr lang="en-US" sz="1800" dirty="0">
                          <a:effectLst/>
                          <a:latin typeface="Times New Roman" panose="02020603050405020304" pitchFamily="18" charset="0"/>
                          <a:cs typeface="Times New Roman" panose="02020603050405020304" pitchFamily="18" charset="0"/>
                        </a:rPr>
                        <a:t> (mV)</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err="1">
                          <a:effectLst/>
                          <a:latin typeface="Times New Roman" panose="02020603050405020304" pitchFamily="18" charset="0"/>
                          <a:cs typeface="Times New Roman" panose="02020603050405020304" pitchFamily="18" charset="0"/>
                        </a:rPr>
                        <a:t>V</a:t>
                      </a:r>
                      <a:r>
                        <a:rPr lang="en-US" sz="1800" baseline="-25000" dirty="0" err="1">
                          <a:effectLst/>
                          <a:latin typeface="Times New Roman" panose="02020603050405020304" pitchFamily="18" charset="0"/>
                          <a:cs typeface="Times New Roman" panose="02020603050405020304" pitchFamily="18" charset="0"/>
                        </a:rPr>
                        <a:t>out</a:t>
                      </a:r>
                      <a:r>
                        <a:rPr lang="en-US" sz="1800" dirty="0">
                          <a:effectLst/>
                          <a:latin typeface="Times New Roman" panose="02020603050405020304" pitchFamily="18" charset="0"/>
                          <a:cs typeface="Times New Roman" panose="02020603050405020304" pitchFamily="18" charset="0"/>
                        </a:rPr>
                        <a:t> (mV)</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latin typeface="Times New Roman" panose="02020603050405020304" pitchFamily="18" charset="0"/>
                          <a:cs typeface="Times New Roman" panose="02020603050405020304" pitchFamily="18" charset="0"/>
                        </a:rPr>
                        <a:t>Av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cs typeface="Times New Roman" panose="02020603050405020304" pitchFamily="18" charset="0"/>
                        </a:rPr>
                        <a:t>Phase Difference </a:t>
                      </a:r>
                    </a:p>
                    <a:p>
                      <a:pPr marL="0" marR="0" algn="ctr">
                        <a:spcBef>
                          <a:spcPts val="0"/>
                        </a:spcBef>
                        <a:spcAft>
                          <a:spcPts val="0"/>
                        </a:spcAft>
                      </a:pPr>
                      <a:r>
                        <a:rPr lang="en-US" sz="1800" dirty="0">
                          <a:effectLst/>
                          <a:latin typeface="Times New Roman" panose="02020603050405020304" pitchFamily="18" charset="0"/>
                          <a:cs typeface="Times New Roman" panose="02020603050405020304" pitchFamily="18" charset="0"/>
                        </a:rPr>
                        <a:t>Between V</a:t>
                      </a:r>
                      <a:r>
                        <a:rPr lang="en-US" sz="1800" baseline="-25000" dirty="0">
                          <a:effectLst/>
                          <a:latin typeface="Times New Roman" panose="02020603050405020304" pitchFamily="18" charset="0"/>
                          <a:cs typeface="Times New Roman" panose="02020603050405020304" pitchFamily="18" charset="0"/>
                        </a:rPr>
                        <a:t>in</a:t>
                      </a:r>
                      <a:r>
                        <a:rPr lang="en-US" sz="1800" dirty="0">
                          <a:effectLst/>
                          <a:latin typeface="Times New Roman" panose="02020603050405020304" pitchFamily="18" charset="0"/>
                          <a:cs typeface="Times New Roman" panose="02020603050405020304" pitchFamily="18" charset="0"/>
                        </a:rPr>
                        <a:t> and </a:t>
                      </a:r>
                      <a:r>
                        <a:rPr lang="en-US" sz="1800" dirty="0" err="1">
                          <a:effectLst/>
                          <a:latin typeface="Times New Roman" panose="02020603050405020304" pitchFamily="18" charset="0"/>
                          <a:cs typeface="Times New Roman" panose="02020603050405020304" pitchFamily="18" charset="0"/>
                        </a:rPr>
                        <a:t>V</a:t>
                      </a:r>
                      <a:r>
                        <a:rPr lang="en-US" sz="1800" baseline="-25000" dirty="0" err="1">
                          <a:effectLst/>
                          <a:latin typeface="Times New Roman" panose="02020603050405020304" pitchFamily="18" charset="0"/>
                          <a:cs typeface="Times New Roman" panose="02020603050405020304" pitchFamily="18" charset="0"/>
                        </a:rPr>
                        <a:t>out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5866290"/>
                  </a:ext>
                </a:extLst>
              </a:tr>
              <a:tr h="701040">
                <a:tc>
                  <a:txBody>
                    <a:bodyPr/>
                    <a:lstStyle/>
                    <a:p>
                      <a:pPr marL="0" marR="0" algn="ctr">
                        <a:spcBef>
                          <a:spcPts val="0"/>
                        </a:spcBef>
                        <a:spcAft>
                          <a:spcPts val="0"/>
                        </a:spcAft>
                      </a:pPr>
                      <a:r>
                        <a:rPr lang="en-US" sz="1800" dirty="0">
                          <a:solidFill>
                            <a:schemeClr val="tx2">
                              <a:lumMod val="20000"/>
                              <a:lumOff val="80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79.240mV</a:t>
                      </a:r>
                    </a:p>
                  </a:txBody>
                  <a:tcPr marL="68580" marR="68580" marT="0" marB="0"/>
                </a:tc>
                <a:tc>
                  <a:txBody>
                    <a:bodyPr/>
                    <a:lstStyle/>
                    <a:p>
                      <a:pPr marL="0" marR="0" algn="ctr">
                        <a:spcBef>
                          <a:spcPts val="0"/>
                        </a:spcBef>
                        <a:spcAft>
                          <a:spcPts val="0"/>
                        </a:spcAft>
                      </a:pPr>
                      <a:r>
                        <a:rPr lang="en-US" sz="1800" dirty="0">
                          <a:solidFill>
                            <a:schemeClr val="tx2">
                              <a:lumMod val="20000"/>
                              <a:lumOff val="80000"/>
                            </a:schemeClr>
                          </a:solidFill>
                          <a:effectLst/>
                          <a:highlight>
                            <a:srgbClr val="FFFF00"/>
                          </a:highlight>
                          <a:latin typeface="Times New Roman" panose="02020603050405020304" pitchFamily="18" charset="0"/>
                          <a:cs typeface="Times New Roman" panose="02020603050405020304" pitchFamily="18" charset="0"/>
                        </a:rPr>
                        <a:t>8.973mV </a:t>
                      </a:r>
                      <a:endParaRPr lang="en-US" sz="1800" dirty="0">
                        <a:solidFill>
                          <a:schemeClr val="tx2">
                            <a:lumMod val="20000"/>
                            <a:lumOff val="80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chemeClr val="tx2">
                              <a:lumMod val="20000"/>
                              <a:lumOff val="80000"/>
                            </a:schemeClr>
                          </a:solidFill>
                          <a:effectLst/>
                          <a:highlight>
                            <a:srgbClr val="FFFF00"/>
                          </a:highlight>
                          <a:latin typeface="Times New Roman" panose="02020603050405020304" pitchFamily="18" charset="0"/>
                          <a:cs typeface="Times New Roman" panose="02020603050405020304" pitchFamily="18" charset="0"/>
                        </a:rPr>
                        <a:t> 122</a:t>
                      </a:r>
                      <a:endParaRPr lang="en-US" sz="1800" dirty="0">
                        <a:solidFill>
                          <a:schemeClr val="tx2">
                            <a:lumMod val="20000"/>
                            <a:lumOff val="80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chemeClr val="tx2">
                              <a:lumMod val="20000"/>
                              <a:lumOff val="80000"/>
                            </a:schemeClr>
                          </a:solidFill>
                          <a:effectLst/>
                          <a:highlight>
                            <a:srgbClr val="FFFF00"/>
                          </a:highlight>
                          <a:latin typeface="Times New Roman" panose="02020603050405020304" pitchFamily="18" charset="0"/>
                          <a:cs typeface="Times New Roman" panose="02020603050405020304" pitchFamily="18" charset="0"/>
                        </a:rPr>
                        <a:t>180 degree </a:t>
                      </a:r>
                      <a:endParaRPr lang="en-US" sz="1800" dirty="0">
                        <a:solidFill>
                          <a:schemeClr val="tx2">
                            <a:lumMod val="20000"/>
                            <a:lumOff val="80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73808852"/>
                  </a:ext>
                </a:extLst>
              </a:tr>
            </a:tbl>
          </a:graphicData>
        </a:graphic>
      </p:graphicFrame>
    </p:spTree>
    <p:extLst>
      <p:ext uri="{BB962C8B-B14F-4D97-AF65-F5344CB8AC3E}">
        <p14:creationId xmlns:p14="http://schemas.microsoft.com/office/powerpoint/2010/main" val="507463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25855" y="782319"/>
            <a:ext cx="2226945" cy="5094606"/>
          </a:xfrm>
        </p:spPr>
        <p:txBody>
          <a:bodyPr>
            <a:normAutofit/>
          </a:bodyPr>
          <a:lstStyle/>
          <a:p>
            <a:r>
              <a:rPr lang="en-US" sz="3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Paste the screen shot from step 9 - </a:t>
            </a:r>
            <a:r>
              <a:rPr lang="en-US" sz="32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The BJT amplifier circuit schematic</a:t>
            </a:r>
            <a:br>
              <a:rPr lang="en-US" sz="3600" dirty="0">
                <a:effectLst/>
                <a:latin typeface="Times New Roman" panose="02020603050405020304" pitchFamily="18" charset="0"/>
                <a:ea typeface="Times New Roman" panose="02020603050405020304" pitchFamily="18" charset="0"/>
              </a:rPr>
            </a:br>
            <a:endParaRPr lang="en-US" sz="3600" dirty="0">
              <a:solidFill>
                <a:srgbClr val="0070C0"/>
              </a:solidFill>
              <a:latin typeface="Arial"/>
              <a:cs typeface="Arial"/>
            </a:endParaRPr>
          </a:p>
        </p:txBody>
      </p:sp>
      <p:sp>
        <p:nvSpPr>
          <p:cNvPr id="4" name="TextBox 3">
            <a:extLst>
              <a:ext uri="{FF2B5EF4-FFF2-40B4-BE49-F238E27FC236}">
                <a16:creationId xmlns:a16="http://schemas.microsoft.com/office/drawing/2014/main" id="{269ED16E-6B2D-4A7C-B088-045617F63A34}"/>
              </a:ext>
            </a:extLst>
          </p:cNvPr>
          <p:cNvSpPr txBox="1"/>
          <p:nvPr/>
        </p:nvSpPr>
        <p:spPr>
          <a:xfrm>
            <a:off x="3352800" y="962025"/>
            <a:ext cx="7713345" cy="5334000"/>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9FFA3266-DFFF-EC41-B27A-1C3147552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2218" y="1035724"/>
            <a:ext cx="7772400" cy="5624923"/>
          </a:xfrm>
          <a:prstGeom prst="rect">
            <a:avLst/>
          </a:prstGeom>
        </p:spPr>
      </p:pic>
    </p:spTree>
    <p:extLst>
      <p:ext uri="{BB962C8B-B14F-4D97-AF65-F5344CB8AC3E}">
        <p14:creationId xmlns:p14="http://schemas.microsoft.com/office/powerpoint/2010/main" val="482646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97281" y="782319"/>
            <a:ext cx="2560320" cy="4704081"/>
          </a:xfrm>
        </p:spPr>
        <p:txBody>
          <a:bodyPr>
            <a:normAutofit fontScale="90000"/>
          </a:bodyPr>
          <a:lstStyle/>
          <a:p>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Paste the screen shot from </a:t>
            </a:r>
            <a:r>
              <a:rPr lang="en-US" sz="3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9</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60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The simulation results displayed on the XSC1 with proper settings:</a:t>
            </a:r>
            <a:br>
              <a:rPr lang="en-US" sz="3600" dirty="0">
                <a:effectLst/>
                <a:latin typeface="Times New Roman" panose="02020603050405020304" pitchFamily="18" charset="0"/>
                <a:ea typeface="Times New Roman" panose="02020603050405020304" pitchFamily="18" charset="0"/>
              </a:rPr>
            </a:br>
            <a:endParaRPr lang="en-US" sz="3600" dirty="0">
              <a:solidFill>
                <a:srgbClr val="0070C0"/>
              </a:solidFill>
              <a:latin typeface="Arial"/>
              <a:cs typeface="Arial"/>
            </a:endParaRPr>
          </a:p>
        </p:txBody>
      </p:sp>
      <p:pic>
        <p:nvPicPr>
          <p:cNvPr id="6" name="Picture 5">
            <a:extLst>
              <a:ext uri="{FF2B5EF4-FFF2-40B4-BE49-F238E27FC236}">
                <a16:creationId xmlns:a16="http://schemas.microsoft.com/office/drawing/2014/main" id="{036118CA-099D-A651-CEC1-E0D2686BC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387" y="520700"/>
            <a:ext cx="7708900" cy="5816600"/>
          </a:xfrm>
          <a:prstGeom prst="rect">
            <a:avLst/>
          </a:prstGeom>
        </p:spPr>
      </p:pic>
    </p:spTree>
    <p:extLst>
      <p:ext uri="{BB962C8B-B14F-4D97-AF65-F5344CB8AC3E}">
        <p14:creationId xmlns:p14="http://schemas.microsoft.com/office/powerpoint/2010/main" val="139364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70560" y="609601"/>
            <a:ext cx="10580267" cy="1280160"/>
          </a:xfrm>
        </p:spPr>
        <p:txBody>
          <a:bodyPr>
            <a:normAutofit/>
          </a:bodyPr>
          <a:lstStyle/>
          <a:p>
            <a:r>
              <a:rPr lang="en-US" sz="3200" dirty="0">
                <a:solidFill>
                  <a:srgbClr val="0070C0"/>
                </a:solidFill>
                <a:effectLst/>
                <a:latin typeface="Arial"/>
                <a:ea typeface="Times New Roman" panose="02020603050405020304" pitchFamily="18" charset="0"/>
              </a:rPr>
              <a:t>Paste the screen shot required by Part 2, step </a:t>
            </a:r>
            <a:r>
              <a:rPr lang="en-US" sz="3600" dirty="0">
                <a:solidFill>
                  <a:srgbClr val="0070C0"/>
                </a:solidFill>
                <a:effectLst/>
                <a:latin typeface="Arial"/>
                <a:ea typeface="Times New Roman" panose="02020603050405020304" pitchFamily="18" charset="0"/>
              </a:rPr>
              <a:t>4</a:t>
            </a:r>
            <a:endParaRPr lang="en-US" sz="3600" dirty="0">
              <a:solidFill>
                <a:srgbClr val="0070C0"/>
              </a:solidFill>
              <a:latin typeface="Arial"/>
              <a:cs typeface="Arial"/>
            </a:endParaRPr>
          </a:p>
        </p:txBody>
      </p:sp>
      <p:pic>
        <p:nvPicPr>
          <p:cNvPr id="4" name="Picture 3">
            <a:extLst>
              <a:ext uri="{FF2B5EF4-FFF2-40B4-BE49-F238E27FC236}">
                <a16:creationId xmlns:a16="http://schemas.microsoft.com/office/drawing/2014/main" id="{990D9635-3C8B-CDDD-E815-86FDB23FC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560" y="1446589"/>
            <a:ext cx="7772400" cy="5411411"/>
          </a:xfrm>
          <a:prstGeom prst="rect">
            <a:avLst/>
          </a:prstGeom>
        </p:spPr>
      </p:pic>
    </p:spTree>
    <p:extLst>
      <p:ext uri="{BB962C8B-B14F-4D97-AF65-F5344CB8AC3E}">
        <p14:creationId xmlns:p14="http://schemas.microsoft.com/office/powerpoint/2010/main" val="4169950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43000" y="690879"/>
            <a:ext cx="10107827" cy="833121"/>
          </a:xfrm>
        </p:spPr>
        <p:txBody>
          <a:bodyPr>
            <a:normAutofit/>
          </a:bodyPr>
          <a:lstStyle/>
          <a:p>
            <a:r>
              <a:rPr lang="en-US" sz="3200" dirty="0">
                <a:solidFill>
                  <a:srgbClr val="0070C0"/>
                </a:solidFill>
                <a:effectLst/>
                <a:latin typeface="Arial"/>
                <a:ea typeface="Times New Roman" panose="02020603050405020304" pitchFamily="18" charset="0"/>
              </a:rPr>
              <a:t>Conclusion:</a:t>
            </a:r>
            <a:endParaRPr lang="en-US" sz="3200" dirty="0">
              <a:solidFill>
                <a:srgbClr val="0070C0"/>
              </a:solidFill>
              <a:latin typeface="Arial"/>
              <a:cs typeface="Arial"/>
            </a:endParaRPr>
          </a:p>
        </p:txBody>
      </p:sp>
      <p:sp>
        <p:nvSpPr>
          <p:cNvPr id="3" name="TextBox 2">
            <a:extLst>
              <a:ext uri="{FF2B5EF4-FFF2-40B4-BE49-F238E27FC236}">
                <a16:creationId xmlns:a16="http://schemas.microsoft.com/office/drawing/2014/main" id="{ACB5A0D9-C594-19CF-96E3-C9545F429754}"/>
              </a:ext>
            </a:extLst>
          </p:cNvPr>
          <p:cNvSpPr txBox="1"/>
          <p:nvPr/>
        </p:nvSpPr>
        <p:spPr>
          <a:xfrm>
            <a:off x="1143000" y="1764063"/>
            <a:ext cx="8996320" cy="923330"/>
          </a:xfrm>
          <a:prstGeom prst="rect">
            <a:avLst/>
          </a:prstGeom>
          <a:noFill/>
        </p:spPr>
        <p:txBody>
          <a:bodyPr wrap="square" rtlCol="0">
            <a:spAutoFit/>
          </a:bodyPr>
          <a:lstStyle/>
          <a:p>
            <a:r>
              <a:rPr lang="en-US" dirty="0"/>
              <a:t>In this project we can see how transistors function in different circuits. In the second circuit we can see the transistor being used to turn on or off the led indicator. In the first portion we can see how we use the transistor in a circuit to be able to change the voltage of the circuit.</a:t>
            </a:r>
          </a:p>
        </p:txBody>
      </p:sp>
    </p:spTree>
    <p:extLst>
      <p:ext uri="{BB962C8B-B14F-4D97-AF65-F5344CB8AC3E}">
        <p14:creationId xmlns:p14="http://schemas.microsoft.com/office/powerpoint/2010/main" val="3084508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524000" y="1045724"/>
            <a:ext cx="9144000" cy="3110790"/>
          </a:xfrm>
        </p:spPr>
        <p:txBody>
          <a:bodyPr>
            <a:noAutofit/>
          </a:bodyPr>
          <a:lstStyle/>
          <a:p>
            <a:r>
              <a:rPr lang="en-US" sz="4400" dirty="0">
                <a:solidFill>
                  <a:srgbClr val="0070C0"/>
                </a:solidFill>
                <a:latin typeface="+mn-lt"/>
                <a:cs typeface="Calibri"/>
              </a:rPr>
              <a:t>ECT226</a:t>
            </a:r>
            <a:br>
              <a:rPr lang="en-US" sz="4400" dirty="0">
                <a:solidFill>
                  <a:srgbClr val="0070C0"/>
                </a:solidFill>
                <a:latin typeface="+mn-lt"/>
                <a:cs typeface="Calibri"/>
              </a:rPr>
            </a:br>
            <a:r>
              <a:rPr lang="en-US" sz="4400" dirty="0">
                <a:solidFill>
                  <a:srgbClr val="0070C0"/>
                </a:solidFill>
                <a:latin typeface="+mn-lt"/>
                <a:cs typeface="Calibri"/>
              </a:rPr>
              <a:t>DeVry University</a:t>
            </a:r>
            <a:br>
              <a:rPr lang="en-US" sz="4400" b="1" dirty="0">
                <a:solidFill>
                  <a:srgbClr val="0070C0"/>
                </a:solidFill>
                <a:latin typeface="+mn-lt"/>
                <a:cs typeface="Calibri"/>
              </a:rPr>
            </a:br>
            <a:br>
              <a:rPr lang="en-US" sz="4400" dirty="0">
                <a:latin typeface="+mn-lt"/>
              </a:rPr>
            </a:br>
            <a:r>
              <a:rPr lang="en-US" sz="4400">
                <a:solidFill>
                  <a:srgbClr val="0070C0"/>
                </a:solidFill>
                <a:latin typeface="+mn-lt"/>
                <a:cs typeface="Times New Roman" panose="02020603050405020304" pitchFamily="18" charset="0"/>
              </a:rPr>
              <a:t>Week 6 </a:t>
            </a:r>
            <a:r>
              <a:rPr lang="en-US" sz="4400" dirty="0">
                <a:solidFill>
                  <a:srgbClr val="0070C0"/>
                </a:solidFill>
                <a:latin typeface="+mn-lt"/>
                <a:cs typeface="Calibri"/>
              </a:rPr>
              <a:t>Project Deliverables</a:t>
            </a:r>
            <a:br>
              <a:rPr lang="en-US" sz="4400" dirty="0">
                <a:latin typeface="+mn-lt"/>
              </a:rPr>
            </a:br>
            <a:r>
              <a:rPr lang="en-US" sz="4400" dirty="0">
                <a:solidFill>
                  <a:srgbClr val="0070C0"/>
                </a:solidFill>
                <a:latin typeface="+mn-lt"/>
                <a:ea typeface="+mj-lt"/>
                <a:cs typeface="+mj-lt"/>
              </a:rPr>
              <a:t>Summing Amplifiers</a:t>
            </a:r>
            <a:endParaRPr lang="en-US" sz="4400" dirty="0">
              <a:solidFill>
                <a:srgbClr val="0070C0"/>
              </a:solidFill>
              <a:latin typeface="+mn-lt"/>
              <a:cs typeface="Calibri Light"/>
            </a:endParaRP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4156514"/>
            <a:ext cx="9144000" cy="1655762"/>
          </a:xfrm>
        </p:spPr>
        <p:txBody>
          <a:bodyPr vert="horz" lIns="91440" tIns="45720" rIns="91440" bIns="45720" rtlCol="0" anchor="t">
            <a:normAutofit lnSpcReduction="10000"/>
          </a:bodyPr>
          <a:lstStyle/>
          <a:p>
            <a:endParaRPr lang="en-US" sz="3200" b="1" dirty="0">
              <a:cs typeface="Calibri"/>
            </a:endParaRPr>
          </a:p>
          <a:p>
            <a:r>
              <a:rPr lang="en-US" sz="3200" dirty="0">
                <a:cs typeface="Calibri"/>
              </a:rPr>
              <a:t>Name: Toohey, Charles</a:t>
            </a:r>
          </a:p>
          <a:p>
            <a:r>
              <a:rPr lang="en-US" sz="3200" dirty="0">
                <a:cs typeface="Calibri"/>
              </a:rPr>
              <a:t>Session</a:t>
            </a:r>
            <a:r>
              <a:rPr lang="en-US" sz="3200">
                <a:cs typeface="Calibri"/>
              </a:rPr>
              <a:t>:  Fall 2022</a:t>
            </a:r>
            <a:endParaRPr lang="en-US" sz="3200" dirty="0">
              <a:cs typeface="Calibri"/>
            </a:endParaRPr>
          </a:p>
        </p:txBody>
      </p:sp>
      <p:sp>
        <p:nvSpPr>
          <p:cNvPr id="4" name="TextBox 3">
            <a:extLst>
              <a:ext uri="{FF2B5EF4-FFF2-40B4-BE49-F238E27FC236}">
                <a16:creationId xmlns:a16="http://schemas.microsoft.com/office/drawing/2014/main" id="{DD906975-00A4-1BB9-581C-7DC570946CD8}"/>
              </a:ext>
            </a:extLst>
          </p:cNvPr>
          <p:cNvSpPr txBox="1"/>
          <p:nvPr/>
        </p:nvSpPr>
        <p:spPr>
          <a:xfrm>
            <a:off x="7493225" y="4968510"/>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737525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CE9F-48B3-E191-7644-FBB037D5CC47}"/>
              </a:ext>
            </a:extLst>
          </p:cNvPr>
          <p:cNvSpPr>
            <a:spLocks noGrp="1"/>
          </p:cNvSpPr>
          <p:nvPr>
            <p:ph type="title"/>
          </p:nvPr>
        </p:nvSpPr>
        <p:spPr/>
        <p:txBody>
          <a:bodyPr/>
          <a:lstStyle/>
          <a:p>
            <a:r>
              <a:rPr lang="en-US" dirty="0"/>
              <a:t>Summing amplifier</a:t>
            </a:r>
          </a:p>
        </p:txBody>
      </p:sp>
      <p:sp>
        <p:nvSpPr>
          <p:cNvPr id="3" name="Content Placeholder 2">
            <a:extLst>
              <a:ext uri="{FF2B5EF4-FFF2-40B4-BE49-F238E27FC236}">
                <a16:creationId xmlns:a16="http://schemas.microsoft.com/office/drawing/2014/main" id="{DEC2CC5D-4B40-4709-7F4A-D86E508CBF38}"/>
              </a:ext>
            </a:extLst>
          </p:cNvPr>
          <p:cNvSpPr>
            <a:spLocks noGrp="1"/>
          </p:cNvSpPr>
          <p:nvPr>
            <p:ph sz="half" idx="1"/>
          </p:nvPr>
        </p:nvSpPr>
        <p:spPr>
          <a:xfrm>
            <a:off x="838200" y="1825625"/>
            <a:ext cx="11057626" cy="4351338"/>
          </a:xfrm>
        </p:spPr>
        <p:txBody>
          <a:bodyPr/>
          <a:lstStyle/>
          <a:p>
            <a:pPr marL="0" indent="0">
              <a:buNone/>
            </a:pPr>
            <a:r>
              <a:rPr lang="en-US" dirty="0"/>
              <a:t>Continuing on with amplifiers, this section we learn how to build and analyze the summing amplifier and how it operates. We use our Multisim tool as well to build our circuits. </a:t>
            </a:r>
          </a:p>
        </p:txBody>
      </p:sp>
    </p:spTree>
    <p:extLst>
      <p:ext uri="{BB962C8B-B14F-4D97-AF65-F5344CB8AC3E}">
        <p14:creationId xmlns:p14="http://schemas.microsoft.com/office/powerpoint/2010/main" val="2280713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92659" y="731976"/>
            <a:ext cx="10422924" cy="816605"/>
          </a:xfrm>
        </p:spPr>
        <p:txBody>
          <a:bodyPr>
            <a:normAutofit/>
          </a:bodyPr>
          <a:lstStyle/>
          <a:p>
            <a:r>
              <a:rPr lang="en-US" sz="3600" dirty="0">
                <a:solidFill>
                  <a:srgbClr val="0070C0"/>
                </a:solidFill>
                <a:latin typeface="+mn-lt"/>
                <a:cs typeface="Arial"/>
              </a:rPr>
              <a:t>Write </a:t>
            </a:r>
            <a:r>
              <a:rPr lang="en-US" sz="3600" dirty="0">
                <a:solidFill>
                  <a:srgbClr val="0070C0"/>
                </a:solidFill>
                <a:latin typeface="+mn-lt"/>
              </a:rPr>
              <a:t>the </a:t>
            </a:r>
            <a:r>
              <a:rPr lang="en-US" sz="3600" dirty="0" err="1">
                <a:solidFill>
                  <a:srgbClr val="0070C0"/>
                </a:solidFill>
                <a:latin typeface="+mn-lt"/>
              </a:rPr>
              <a:t>V</a:t>
            </a:r>
            <a:r>
              <a:rPr lang="en-US" sz="2800" dirty="0" err="1">
                <a:solidFill>
                  <a:srgbClr val="0070C0"/>
                </a:solidFill>
                <a:latin typeface="+mn-lt"/>
              </a:rPr>
              <a:t>out</a:t>
            </a:r>
            <a:r>
              <a:rPr lang="en-US" sz="3600" dirty="0">
                <a:solidFill>
                  <a:srgbClr val="0070C0"/>
                </a:solidFill>
                <a:latin typeface="+mn-lt"/>
              </a:rPr>
              <a:t> formula here required by step 1)</a:t>
            </a:r>
            <a:endParaRPr lang="en-US" sz="3600" dirty="0">
              <a:solidFill>
                <a:srgbClr val="0070C0"/>
              </a:solidFill>
              <a:latin typeface="+mn-lt"/>
              <a:cs typeface="Arial"/>
            </a:endParaRPr>
          </a:p>
        </p:txBody>
      </p:sp>
      <p:sp>
        <p:nvSpPr>
          <p:cNvPr id="3" name="Content Placeholder 2"/>
          <p:cNvSpPr>
            <a:spLocks noGrp="1"/>
          </p:cNvSpPr>
          <p:nvPr>
            <p:ph sz="half" idx="1"/>
          </p:nvPr>
        </p:nvSpPr>
        <p:spPr>
          <a:xfrm>
            <a:off x="1032387" y="1637071"/>
            <a:ext cx="9837175" cy="4586747"/>
          </a:xfrm>
        </p:spPr>
        <p:txBody>
          <a:bodyPr vert="horz" lIns="91440" tIns="45720" rIns="91440" bIns="45720" rtlCol="0" anchor="t">
            <a:normAutofit/>
          </a:bodyPr>
          <a:lstStyle/>
          <a:p>
            <a:pPr>
              <a:buNone/>
            </a:pPr>
            <a:endParaRPr lang="en-US" dirty="0">
              <a:cs typeface="Calibri"/>
            </a:endParaRPr>
          </a:p>
          <a:p>
            <a:pPr>
              <a:buNone/>
            </a:pPr>
            <a:r>
              <a:rPr lang="en-US" dirty="0" err="1">
                <a:cs typeface="Calibri"/>
              </a:rPr>
              <a:t>V</a:t>
            </a:r>
            <a:r>
              <a:rPr lang="en-US" sz="2000" dirty="0" err="1">
                <a:cs typeface="Calibri"/>
              </a:rPr>
              <a:t>out</a:t>
            </a:r>
            <a:r>
              <a:rPr lang="en-US" dirty="0">
                <a:cs typeface="Calibri"/>
              </a:rPr>
              <a:t> =  -(V1+V2+V3) </a:t>
            </a:r>
          </a:p>
        </p:txBody>
      </p:sp>
    </p:spTree>
    <p:extLst>
      <p:ext uri="{BB962C8B-B14F-4D97-AF65-F5344CB8AC3E}">
        <p14:creationId xmlns:p14="http://schemas.microsoft.com/office/powerpoint/2010/main" val="3656266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92659" y="731976"/>
            <a:ext cx="10422924" cy="816605"/>
          </a:xfrm>
        </p:spPr>
        <p:txBody>
          <a:bodyPr>
            <a:normAutofit fontScale="90000"/>
          </a:bodyPr>
          <a:lstStyle/>
          <a:p>
            <a:r>
              <a:rPr lang="en-US" sz="3600" dirty="0">
                <a:solidFill>
                  <a:srgbClr val="0070C0"/>
                </a:solidFill>
                <a:latin typeface="+mn-lt"/>
                <a:cs typeface="Arial"/>
              </a:rPr>
              <a:t>Paste </a:t>
            </a:r>
            <a:r>
              <a:rPr lang="en-US" sz="3600" dirty="0">
                <a:solidFill>
                  <a:srgbClr val="0070C0"/>
                </a:solidFill>
                <a:latin typeface="+mn-lt"/>
              </a:rPr>
              <a:t>the simulation circuit with the output displayed on the XMM1, </a:t>
            </a:r>
            <a:r>
              <a:rPr lang="en-US" sz="3600" dirty="0">
                <a:solidFill>
                  <a:srgbClr val="0070C0"/>
                </a:solidFill>
                <a:latin typeface="+mn-lt"/>
                <a:cs typeface="Arial"/>
              </a:rPr>
              <a:t>step 3)</a:t>
            </a:r>
          </a:p>
        </p:txBody>
      </p:sp>
      <p:pic>
        <p:nvPicPr>
          <p:cNvPr id="5" name="Content Placeholder 4">
            <a:extLst>
              <a:ext uri="{FF2B5EF4-FFF2-40B4-BE49-F238E27FC236}">
                <a16:creationId xmlns:a16="http://schemas.microsoft.com/office/drawing/2014/main" id="{6E9363E0-456B-BAD0-339B-18AD341708A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50100" y="1636713"/>
            <a:ext cx="7001288" cy="4587875"/>
          </a:xfrm>
        </p:spPr>
      </p:pic>
    </p:spTree>
    <p:extLst>
      <p:ext uri="{BB962C8B-B14F-4D97-AF65-F5344CB8AC3E}">
        <p14:creationId xmlns:p14="http://schemas.microsoft.com/office/powerpoint/2010/main" val="3088231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92659" y="731976"/>
            <a:ext cx="10422924" cy="816605"/>
          </a:xfrm>
        </p:spPr>
        <p:txBody>
          <a:bodyPr>
            <a:normAutofit/>
          </a:bodyPr>
          <a:lstStyle/>
          <a:p>
            <a:r>
              <a:rPr lang="en-US" sz="3600" dirty="0">
                <a:solidFill>
                  <a:srgbClr val="0070C0"/>
                </a:solidFill>
                <a:latin typeface="+mn-lt"/>
                <a:cs typeface="Arial"/>
              </a:rPr>
              <a:t>Paste </a:t>
            </a:r>
            <a:r>
              <a:rPr lang="en-US" sz="3600" dirty="0">
                <a:solidFill>
                  <a:srgbClr val="0070C0"/>
                </a:solidFill>
                <a:latin typeface="+mn-lt"/>
              </a:rPr>
              <a:t>the </a:t>
            </a:r>
            <a:r>
              <a:rPr lang="en-US" sz="3600" dirty="0">
                <a:solidFill>
                  <a:srgbClr val="0070C0"/>
                </a:solidFill>
                <a:latin typeface="+mn-lt"/>
                <a:cs typeface="Arial" pitchFamily="34" charset="0"/>
              </a:rPr>
              <a:t>XMM1 reading from the simulation, s</a:t>
            </a:r>
            <a:r>
              <a:rPr lang="en-US" sz="3600" dirty="0">
                <a:solidFill>
                  <a:srgbClr val="0070C0"/>
                </a:solidFill>
                <a:latin typeface="+mn-lt"/>
                <a:cs typeface="Arial"/>
              </a:rPr>
              <a:t>tep 4)</a:t>
            </a:r>
          </a:p>
        </p:txBody>
      </p:sp>
      <p:pic>
        <p:nvPicPr>
          <p:cNvPr id="5" name="Content Placeholder 4">
            <a:extLst>
              <a:ext uri="{FF2B5EF4-FFF2-40B4-BE49-F238E27FC236}">
                <a16:creationId xmlns:a16="http://schemas.microsoft.com/office/drawing/2014/main" id="{FDD8A162-0B51-7DDA-4ACA-9564543C55A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48366" y="1636713"/>
            <a:ext cx="6804755" cy="4587875"/>
          </a:xfrm>
        </p:spPr>
      </p:pic>
    </p:spTree>
    <p:extLst>
      <p:ext uri="{BB962C8B-B14F-4D97-AF65-F5344CB8AC3E}">
        <p14:creationId xmlns:p14="http://schemas.microsoft.com/office/powerpoint/2010/main" val="129755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90441-D92C-464E-91D1-C2C2712B6BC9}"/>
              </a:ext>
            </a:extLst>
          </p:cNvPr>
          <p:cNvSpPr>
            <a:spLocks noGrp="1"/>
          </p:cNvSpPr>
          <p:nvPr>
            <p:ph type="title"/>
          </p:nvPr>
        </p:nvSpPr>
        <p:spPr/>
        <p:txBody>
          <a:bodyPr/>
          <a:lstStyle/>
          <a:p>
            <a:r>
              <a:rPr lang="en-US" dirty="0"/>
              <a:t>Series-parallel circuits</a:t>
            </a:r>
          </a:p>
        </p:txBody>
      </p:sp>
      <p:sp>
        <p:nvSpPr>
          <p:cNvPr id="3" name="Content Placeholder 2">
            <a:extLst>
              <a:ext uri="{FF2B5EF4-FFF2-40B4-BE49-F238E27FC236}">
                <a16:creationId xmlns:a16="http://schemas.microsoft.com/office/drawing/2014/main" id="{65A68AD6-3E7F-2A03-1AF3-2A34D7F9D24E}"/>
              </a:ext>
            </a:extLst>
          </p:cNvPr>
          <p:cNvSpPr>
            <a:spLocks noGrp="1"/>
          </p:cNvSpPr>
          <p:nvPr>
            <p:ph sz="half" idx="1"/>
          </p:nvPr>
        </p:nvSpPr>
        <p:spPr>
          <a:xfrm>
            <a:off x="838199" y="1825625"/>
            <a:ext cx="10686691" cy="4351338"/>
          </a:xfrm>
        </p:spPr>
        <p:txBody>
          <a:bodyPr/>
          <a:lstStyle/>
          <a:p>
            <a:pPr marL="0" indent="0">
              <a:buNone/>
            </a:pPr>
            <a:r>
              <a:rPr lang="en-US" dirty="0"/>
              <a:t>Through this series of the course, we can see how to calculate circuit parameters for a series-parallel circuit, we also use the Multisim application to build and troubleshoot our circuit. We use our multimeter to measure these parameters. </a:t>
            </a:r>
          </a:p>
        </p:txBody>
      </p:sp>
    </p:spTree>
    <p:extLst>
      <p:ext uri="{BB962C8B-B14F-4D97-AF65-F5344CB8AC3E}">
        <p14:creationId xmlns:p14="http://schemas.microsoft.com/office/powerpoint/2010/main" val="973608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92659" y="731976"/>
            <a:ext cx="10422924" cy="816605"/>
          </a:xfrm>
        </p:spPr>
        <p:txBody>
          <a:bodyPr>
            <a:normAutofit/>
          </a:bodyPr>
          <a:lstStyle/>
          <a:p>
            <a:r>
              <a:rPr lang="en-US" sz="3600" dirty="0">
                <a:solidFill>
                  <a:srgbClr val="0070C0"/>
                </a:solidFill>
                <a:latin typeface="+mn-lt"/>
                <a:cs typeface="Arial"/>
              </a:rPr>
              <a:t>Paste </a:t>
            </a:r>
            <a:r>
              <a:rPr lang="en-US" sz="3600" dirty="0">
                <a:solidFill>
                  <a:srgbClr val="0070C0"/>
                </a:solidFill>
                <a:latin typeface="+mn-lt"/>
              </a:rPr>
              <a:t>the </a:t>
            </a:r>
            <a:r>
              <a:rPr lang="en-US" sz="3600" dirty="0">
                <a:solidFill>
                  <a:srgbClr val="0070C0"/>
                </a:solidFill>
                <a:latin typeface="+mn-lt"/>
                <a:cs typeface="Arial" pitchFamily="34" charset="0"/>
              </a:rPr>
              <a:t>XMM1 reading from the simulation, s</a:t>
            </a:r>
            <a:r>
              <a:rPr lang="en-US" sz="3600" dirty="0">
                <a:solidFill>
                  <a:srgbClr val="0070C0"/>
                </a:solidFill>
                <a:latin typeface="+mn-lt"/>
                <a:cs typeface="Arial"/>
              </a:rPr>
              <a:t>tep 5)</a:t>
            </a:r>
          </a:p>
        </p:txBody>
      </p:sp>
      <p:pic>
        <p:nvPicPr>
          <p:cNvPr id="5" name="Content Placeholder 4">
            <a:extLst>
              <a:ext uri="{FF2B5EF4-FFF2-40B4-BE49-F238E27FC236}">
                <a16:creationId xmlns:a16="http://schemas.microsoft.com/office/drawing/2014/main" id="{471EF1E0-4069-513B-AD4A-19E27F1232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28451" y="1636713"/>
            <a:ext cx="6444586" cy="4587875"/>
          </a:xfrm>
        </p:spPr>
      </p:pic>
    </p:spTree>
    <p:extLst>
      <p:ext uri="{BB962C8B-B14F-4D97-AF65-F5344CB8AC3E}">
        <p14:creationId xmlns:p14="http://schemas.microsoft.com/office/powerpoint/2010/main" val="3244462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59543" y="731975"/>
            <a:ext cx="10001747" cy="1096825"/>
          </a:xfrm>
        </p:spPr>
        <p:txBody>
          <a:bodyPr>
            <a:normAutofit/>
          </a:bodyPr>
          <a:lstStyle/>
          <a:p>
            <a:r>
              <a:rPr lang="en-US" sz="3600" dirty="0">
                <a:solidFill>
                  <a:srgbClr val="0070C0"/>
                </a:solidFill>
                <a:latin typeface="+mn-lt"/>
                <a:cs typeface="Arial"/>
              </a:rPr>
              <a:t>Paste the screen capture of the 4-channel oscilloscope display with the settings, step 11)</a:t>
            </a:r>
          </a:p>
        </p:txBody>
      </p:sp>
      <p:pic>
        <p:nvPicPr>
          <p:cNvPr id="5" name="Content Placeholder 4">
            <a:extLst>
              <a:ext uri="{FF2B5EF4-FFF2-40B4-BE49-F238E27FC236}">
                <a16:creationId xmlns:a16="http://schemas.microsoft.com/office/drawing/2014/main" id="{41CE312E-D1C6-C9B8-C4C6-A5DB2F51ED0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93319" y="2341562"/>
            <a:ext cx="4749800" cy="3581400"/>
          </a:xfrm>
        </p:spPr>
      </p:pic>
    </p:spTree>
    <p:extLst>
      <p:ext uri="{BB962C8B-B14F-4D97-AF65-F5344CB8AC3E}">
        <p14:creationId xmlns:p14="http://schemas.microsoft.com/office/powerpoint/2010/main" val="331493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59543" y="731975"/>
            <a:ext cx="10001747" cy="1096825"/>
          </a:xfrm>
        </p:spPr>
        <p:txBody>
          <a:bodyPr>
            <a:normAutofit/>
          </a:bodyPr>
          <a:lstStyle/>
          <a:p>
            <a:r>
              <a:rPr lang="en-US" sz="3600" dirty="0">
                <a:solidFill>
                  <a:srgbClr val="0070C0"/>
                </a:solidFill>
                <a:latin typeface="+mn-lt"/>
                <a:cs typeface="Arial"/>
              </a:rPr>
              <a:t>Paste the screen capture of the 4-channel oscilloscope display with the settings, step 14)</a:t>
            </a:r>
          </a:p>
        </p:txBody>
      </p:sp>
      <p:pic>
        <p:nvPicPr>
          <p:cNvPr id="5" name="Content Placeholder 4">
            <a:extLst>
              <a:ext uri="{FF2B5EF4-FFF2-40B4-BE49-F238E27FC236}">
                <a16:creationId xmlns:a16="http://schemas.microsoft.com/office/drawing/2014/main" id="{E0C3B4A2-688F-7E4A-5171-9B4F37A4F12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74269" y="2271712"/>
            <a:ext cx="4787900" cy="3721100"/>
          </a:xfrm>
        </p:spPr>
      </p:pic>
    </p:spTree>
    <p:extLst>
      <p:ext uri="{BB962C8B-B14F-4D97-AF65-F5344CB8AC3E}">
        <p14:creationId xmlns:p14="http://schemas.microsoft.com/office/powerpoint/2010/main" val="3419669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6E54F-8B04-03DC-AD37-F23620BD4C42}"/>
              </a:ext>
            </a:extLst>
          </p:cNvPr>
          <p:cNvSpPr>
            <a:spLocks noGrp="1"/>
          </p:cNvSpPr>
          <p:nvPr>
            <p:ph type="ctrTitle"/>
          </p:nvPr>
        </p:nvSpPr>
        <p:spPr/>
        <p:txBody>
          <a:bodyPr/>
          <a:lstStyle/>
          <a:p>
            <a:r>
              <a:rPr lang="en-US" dirty="0"/>
              <a:t>Conclusion</a:t>
            </a:r>
            <a:br>
              <a:rPr lang="en-US" dirty="0"/>
            </a:br>
            <a:endParaRPr lang="en-US" dirty="0"/>
          </a:p>
        </p:txBody>
      </p:sp>
      <p:sp>
        <p:nvSpPr>
          <p:cNvPr id="3" name="Subtitle 2">
            <a:extLst>
              <a:ext uri="{FF2B5EF4-FFF2-40B4-BE49-F238E27FC236}">
                <a16:creationId xmlns:a16="http://schemas.microsoft.com/office/drawing/2014/main" id="{D2CC2016-3886-42AC-2149-236CE5F615BD}"/>
              </a:ext>
            </a:extLst>
          </p:cNvPr>
          <p:cNvSpPr>
            <a:spLocks noGrp="1"/>
          </p:cNvSpPr>
          <p:nvPr>
            <p:ph type="subTitle" idx="1"/>
          </p:nvPr>
        </p:nvSpPr>
        <p:spPr/>
        <p:txBody>
          <a:bodyPr/>
          <a:lstStyle/>
          <a:p>
            <a:r>
              <a:rPr lang="en-US" dirty="0"/>
              <a:t>This class has taught me a lot about different electrical components and how they operate inside of an electrical circuit in order to make it perform correctly. I look forward to learning more.</a:t>
            </a:r>
          </a:p>
        </p:txBody>
      </p:sp>
    </p:spTree>
    <p:extLst>
      <p:ext uri="{BB962C8B-B14F-4D97-AF65-F5344CB8AC3E}">
        <p14:creationId xmlns:p14="http://schemas.microsoft.com/office/powerpoint/2010/main" val="4207410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8A3A406-0560-4B6C-916D-956C6838E56E}"/>
              </a:ext>
            </a:extLst>
          </p:cNvPr>
          <p:cNvGraphicFramePr>
            <a:graphicFrameLocks noGrp="1"/>
          </p:cNvGraphicFramePr>
          <p:nvPr/>
        </p:nvGraphicFramePr>
        <p:xfrm>
          <a:off x="5684443" y="91728"/>
          <a:ext cx="5821679" cy="6628848"/>
        </p:xfrm>
        <a:graphic>
          <a:graphicData uri="http://schemas.openxmlformats.org/drawingml/2006/table">
            <a:tbl>
              <a:tblPr firstRow="1" bandRow="1">
                <a:tableStyleId>{5C22544A-7EE6-4342-B048-85BDC9FD1C3A}</a:tableStyleId>
              </a:tblPr>
              <a:tblGrid>
                <a:gridCol w="1791286">
                  <a:extLst>
                    <a:ext uri="{9D8B030D-6E8A-4147-A177-3AD203B41FA5}">
                      <a16:colId xmlns:a16="http://schemas.microsoft.com/office/drawing/2014/main" val="2470295387"/>
                    </a:ext>
                  </a:extLst>
                </a:gridCol>
                <a:gridCol w="1937088">
                  <a:extLst>
                    <a:ext uri="{9D8B030D-6E8A-4147-A177-3AD203B41FA5}">
                      <a16:colId xmlns:a16="http://schemas.microsoft.com/office/drawing/2014/main" val="182863228"/>
                    </a:ext>
                  </a:extLst>
                </a:gridCol>
                <a:gridCol w="2093305">
                  <a:extLst>
                    <a:ext uri="{9D8B030D-6E8A-4147-A177-3AD203B41FA5}">
                      <a16:colId xmlns:a16="http://schemas.microsoft.com/office/drawing/2014/main" val="2332543299"/>
                    </a:ext>
                  </a:extLst>
                </a:gridCol>
              </a:tblGrid>
              <a:tr h="904676">
                <a:tc>
                  <a:txBody>
                    <a:bodyPr/>
                    <a:lstStyle/>
                    <a:p>
                      <a:pPr lvl="0" algn="ctr">
                        <a:buNone/>
                      </a:pPr>
                      <a:r>
                        <a:rPr lang="en-US" sz="1800" b="0" i="0" u="none" strike="noStrike" noProof="0" dirty="0">
                          <a:latin typeface="Calibri"/>
                        </a:rPr>
                        <a:t>Formulas</a:t>
                      </a:r>
                    </a:p>
                  </a:txBody>
                  <a:tcPr/>
                </a:tc>
                <a:tc>
                  <a:txBody>
                    <a:bodyPr/>
                    <a:lstStyle/>
                    <a:p>
                      <a:pPr algn="ctr"/>
                      <a:r>
                        <a:rPr lang="en-US" b="0" dirty="0">
                          <a:solidFill>
                            <a:schemeClr val="bg1"/>
                          </a:solidFill>
                        </a:rPr>
                        <a:t>Calculated </a:t>
                      </a:r>
                    </a:p>
                    <a:p>
                      <a:pPr algn="ctr"/>
                      <a:r>
                        <a:rPr lang="en-US" b="0" dirty="0">
                          <a:solidFill>
                            <a:schemeClr val="bg1"/>
                          </a:solidFill>
                        </a:rPr>
                        <a:t>Parameters from Part 1 (Unit)</a:t>
                      </a:r>
                      <a:endParaRPr lang="en-US" dirty="0"/>
                    </a:p>
                  </a:txBody>
                  <a:tcPr anchor="ctr"/>
                </a:tc>
                <a:tc>
                  <a:txBody>
                    <a:bodyPr/>
                    <a:lstStyle/>
                    <a:p>
                      <a:pPr lvl="0" algn="ctr">
                        <a:buNone/>
                      </a:pPr>
                      <a:r>
                        <a:rPr lang="en-US" sz="1800" b="0" i="0" u="none" strike="noStrike" noProof="0" dirty="0">
                          <a:solidFill>
                            <a:schemeClr val="bg1"/>
                          </a:solidFill>
                          <a:latin typeface="Calibri"/>
                        </a:rPr>
                        <a:t>Simulated Parameters from Part 2 (Unit)</a:t>
                      </a:r>
                      <a:endParaRPr lang="en-US" b="0" dirty="0"/>
                    </a:p>
                  </a:txBody>
                  <a:tcPr anchor="ctr"/>
                </a:tc>
                <a:extLst>
                  <a:ext uri="{0D108BD9-81ED-4DB2-BD59-A6C34878D82A}">
                    <a16:rowId xmlns:a16="http://schemas.microsoft.com/office/drawing/2014/main" val="4104754381"/>
                  </a:ext>
                </a:extLst>
              </a:tr>
              <a:tr h="977619">
                <a:tc>
                  <a:txBody>
                    <a:bodyPr/>
                    <a:lstStyle/>
                    <a:p>
                      <a:pPr algn="ctr"/>
                      <a:endParaRPr lang="en-US" dirty="0"/>
                    </a:p>
                  </a:txBody>
                  <a:tcPr/>
                </a:tc>
                <a:tc>
                  <a:txBody>
                    <a:bodyPr/>
                    <a:lstStyle/>
                    <a:p>
                      <a:pPr algn="ctr"/>
                      <a:endParaRPr lang="en-US"/>
                    </a:p>
                  </a:txBody>
                  <a:tcPr/>
                </a:tc>
                <a:tc>
                  <a:txBody>
                    <a:bodyPr/>
                    <a:lstStyle/>
                    <a:p>
                      <a:pPr algn="ctr"/>
                      <a:r>
                        <a:rPr lang="en-US" dirty="0"/>
                        <a:t>1.002kOhm</a:t>
                      </a:r>
                    </a:p>
                  </a:txBody>
                  <a:tcPr/>
                </a:tc>
                <a:extLst>
                  <a:ext uri="{0D108BD9-81ED-4DB2-BD59-A6C34878D82A}">
                    <a16:rowId xmlns:a16="http://schemas.microsoft.com/office/drawing/2014/main" val="655936422"/>
                  </a:ext>
                </a:extLst>
              </a:tr>
              <a:tr h="361871">
                <a:tc>
                  <a:txBody>
                    <a:bodyPr/>
                    <a:lstStyle/>
                    <a:p>
                      <a:pPr lvl="0" algn="ctr">
                        <a:buNone/>
                      </a:pPr>
                      <a:endParaRPr lang="en-US" b="1" i="1" err="1"/>
                    </a:p>
                  </a:txBody>
                  <a:tcPr/>
                </a:tc>
                <a:tc>
                  <a:txBody>
                    <a:bodyPr/>
                    <a:lstStyle/>
                    <a:p>
                      <a:pPr lvl="0" algn="ctr">
                        <a:buNone/>
                      </a:pPr>
                      <a:endParaRPr lang="en-US" dirty="0"/>
                    </a:p>
                  </a:txBody>
                  <a:tcPr anchor="ctr"/>
                </a:tc>
                <a:tc>
                  <a:txBody>
                    <a:bodyPr/>
                    <a:lstStyle/>
                    <a:p>
                      <a:pPr lvl="0" algn="ctr">
                        <a:buNone/>
                      </a:pPr>
                      <a:r>
                        <a:rPr lang="en-US" dirty="0"/>
                        <a:t>12V</a:t>
                      </a:r>
                    </a:p>
                  </a:txBody>
                  <a:tcPr anchor="ctr"/>
                </a:tc>
                <a:extLst>
                  <a:ext uri="{0D108BD9-81ED-4DB2-BD59-A6C34878D82A}">
                    <a16:rowId xmlns:a16="http://schemas.microsoft.com/office/drawing/2014/main" val="2971712294"/>
                  </a:ext>
                </a:extLst>
              </a:tr>
              <a:tr h="399382">
                <a:tc>
                  <a:txBody>
                    <a:bodyPr/>
                    <a:lstStyle/>
                    <a:p>
                      <a:pPr lvl="0" algn="ctr">
                        <a:buNone/>
                      </a:pPr>
                      <a:endParaRPr lang="en-US" dirty="0"/>
                    </a:p>
                  </a:txBody>
                  <a:tcPr/>
                </a:tc>
                <a:tc>
                  <a:txBody>
                    <a:bodyPr/>
                    <a:lstStyle/>
                    <a:p>
                      <a:pPr lvl="0" algn="ctr">
                        <a:buNone/>
                      </a:pPr>
                      <a:endParaRPr lang="en-US" dirty="0"/>
                    </a:p>
                  </a:txBody>
                  <a:tcPr anchor="ctr"/>
                </a:tc>
                <a:tc>
                  <a:txBody>
                    <a:bodyPr/>
                    <a:lstStyle/>
                    <a:p>
                      <a:pPr lvl="0" algn="ctr">
                        <a:buNone/>
                      </a:pPr>
                      <a:r>
                        <a:rPr lang="en-US" dirty="0"/>
                        <a:t>12mA</a:t>
                      </a:r>
                    </a:p>
                  </a:txBody>
                  <a:tcPr anchor="ctr"/>
                </a:tc>
                <a:extLst>
                  <a:ext uri="{0D108BD9-81ED-4DB2-BD59-A6C34878D82A}">
                    <a16:rowId xmlns:a16="http://schemas.microsoft.com/office/drawing/2014/main" val="2314772023"/>
                  </a:ext>
                </a:extLst>
              </a:tr>
              <a:tr h="903102">
                <a:tc>
                  <a:txBody>
                    <a:bodyPr/>
                    <a:lstStyle/>
                    <a:p>
                      <a:pPr lvl="0" algn="ctr">
                        <a:buNone/>
                      </a:pPr>
                      <a:endParaRPr lang="en-US"/>
                    </a:p>
                  </a:txBody>
                  <a:tcPr/>
                </a:tc>
                <a:tc>
                  <a:txBody>
                    <a:bodyPr/>
                    <a:lstStyle/>
                    <a:p>
                      <a:pPr lvl="0" algn="ctr">
                        <a:buNone/>
                      </a:pPr>
                      <a:endParaRPr lang="en-US"/>
                    </a:p>
                  </a:txBody>
                  <a:tcPr anchor="ctr"/>
                </a:tc>
                <a:tc>
                  <a:txBody>
                    <a:bodyPr/>
                    <a:lstStyle/>
                    <a:p>
                      <a:pPr lvl="0" algn="ctr">
                        <a:buNone/>
                      </a:pPr>
                      <a:r>
                        <a:rPr lang="en-US" dirty="0"/>
                        <a:t>9mA</a:t>
                      </a:r>
                    </a:p>
                  </a:txBody>
                  <a:tcPr anchor="ctr"/>
                </a:tc>
                <a:extLst>
                  <a:ext uri="{0D108BD9-81ED-4DB2-BD59-A6C34878D82A}">
                    <a16:rowId xmlns:a16="http://schemas.microsoft.com/office/drawing/2014/main" val="1781947533"/>
                  </a:ext>
                </a:extLst>
              </a:tr>
              <a:tr h="464081">
                <a:tc>
                  <a:txBody>
                    <a:bodyPr/>
                    <a:lstStyle/>
                    <a:p>
                      <a:pPr lvl="0" algn="ctr">
                        <a:buNone/>
                      </a:pPr>
                      <a:endParaRPr lang="en-US"/>
                    </a:p>
                  </a:txBody>
                  <a:tcPr/>
                </a:tc>
                <a:tc>
                  <a:txBody>
                    <a:bodyPr/>
                    <a:lstStyle/>
                    <a:p>
                      <a:pPr lvl="0" algn="ctr">
                        <a:buNone/>
                      </a:pPr>
                      <a:endParaRPr lang="en-US" dirty="0"/>
                    </a:p>
                  </a:txBody>
                  <a:tcPr anchor="ctr"/>
                </a:tc>
                <a:tc>
                  <a:txBody>
                    <a:bodyPr/>
                    <a:lstStyle/>
                    <a:p>
                      <a:pPr lvl="0" algn="ctr">
                        <a:buNone/>
                      </a:pPr>
                      <a:endParaRPr lang="en-US"/>
                    </a:p>
                  </a:txBody>
                  <a:tcPr anchor="ctr"/>
                </a:tc>
                <a:extLst>
                  <a:ext uri="{0D108BD9-81ED-4DB2-BD59-A6C34878D82A}">
                    <a16:rowId xmlns:a16="http://schemas.microsoft.com/office/drawing/2014/main" val="1256708296"/>
                  </a:ext>
                </a:extLst>
              </a:tr>
              <a:tr h="502828">
                <a:tc>
                  <a:txBody>
                    <a:bodyPr/>
                    <a:lstStyle/>
                    <a:p>
                      <a:pPr lvl="0" algn="ctr">
                        <a:buNone/>
                      </a:pPr>
                      <a:endParaRPr lang="en-US"/>
                    </a:p>
                  </a:txBody>
                  <a:tcPr/>
                </a:tc>
                <a:tc>
                  <a:txBody>
                    <a:bodyPr/>
                    <a:lstStyle/>
                    <a:p>
                      <a:pPr lvl="0" algn="ctr">
                        <a:buNone/>
                      </a:pPr>
                      <a:endParaRPr lang="en-US"/>
                    </a:p>
                  </a:txBody>
                  <a:tcPr anchor="ctr"/>
                </a:tc>
                <a:tc>
                  <a:txBody>
                    <a:bodyPr/>
                    <a:lstStyle/>
                    <a:p>
                      <a:pPr lvl="0" algn="ctr">
                        <a:buNone/>
                      </a:pPr>
                      <a:endParaRPr lang="en-US"/>
                    </a:p>
                  </a:txBody>
                  <a:tcPr anchor="ctr"/>
                </a:tc>
                <a:extLst>
                  <a:ext uri="{0D108BD9-81ED-4DB2-BD59-A6C34878D82A}">
                    <a16:rowId xmlns:a16="http://schemas.microsoft.com/office/drawing/2014/main" val="4106636053"/>
                  </a:ext>
                </a:extLst>
              </a:tr>
              <a:tr h="512420">
                <a:tc>
                  <a:txBody>
                    <a:bodyPr/>
                    <a:lstStyle/>
                    <a:p>
                      <a:pPr lvl="0" algn="ctr">
                        <a:buNone/>
                      </a:pPr>
                      <a:endParaRPr lang="en-US"/>
                    </a:p>
                  </a:txBody>
                  <a:tcPr/>
                </a:tc>
                <a:tc>
                  <a:txBody>
                    <a:bodyPr/>
                    <a:lstStyle/>
                    <a:p>
                      <a:pPr lvl="0" algn="ctr">
                        <a:buNone/>
                      </a:pPr>
                      <a:endParaRPr lang="en-US"/>
                    </a:p>
                  </a:txBody>
                  <a:tcPr anchor="ctr"/>
                </a:tc>
                <a:tc>
                  <a:txBody>
                    <a:bodyPr/>
                    <a:lstStyle/>
                    <a:p>
                      <a:pPr lvl="0" algn="ctr">
                        <a:buNone/>
                      </a:pPr>
                      <a:endParaRPr lang="en-US" dirty="0"/>
                    </a:p>
                  </a:txBody>
                  <a:tcPr anchor="ctr"/>
                </a:tc>
                <a:extLst>
                  <a:ext uri="{0D108BD9-81ED-4DB2-BD59-A6C34878D82A}">
                    <a16:rowId xmlns:a16="http://schemas.microsoft.com/office/drawing/2014/main" val="847825762"/>
                  </a:ext>
                </a:extLst>
              </a:tr>
              <a:tr h="361871">
                <a:tc>
                  <a:txBody>
                    <a:bodyPr/>
                    <a:lstStyle/>
                    <a:p>
                      <a:pPr lvl="0" algn="ctr">
                        <a:buNone/>
                      </a:pPr>
                      <a:endParaRPr lang="en-US"/>
                    </a:p>
                  </a:txBody>
                  <a:tcPr/>
                </a:tc>
                <a:tc>
                  <a:txBody>
                    <a:bodyPr/>
                    <a:lstStyle/>
                    <a:p>
                      <a:pPr lvl="0" algn="ctr">
                        <a:buNone/>
                      </a:pPr>
                      <a:endParaRPr lang="en-US"/>
                    </a:p>
                  </a:txBody>
                  <a:tcPr anchor="ctr"/>
                </a:tc>
                <a:tc>
                  <a:txBody>
                    <a:bodyPr/>
                    <a:lstStyle/>
                    <a:p>
                      <a:pPr lvl="0" algn="ctr">
                        <a:buNone/>
                      </a:pPr>
                      <a:endParaRPr lang="en-US"/>
                    </a:p>
                  </a:txBody>
                  <a:tcPr anchor="ctr"/>
                </a:tc>
                <a:extLst>
                  <a:ext uri="{0D108BD9-81ED-4DB2-BD59-A6C34878D82A}">
                    <a16:rowId xmlns:a16="http://schemas.microsoft.com/office/drawing/2014/main" val="3635618406"/>
                  </a:ext>
                </a:extLst>
              </a:tr>
              <a:tr h="361871">
                <a:tc>
                  <a:txBody>
                    <a:bodyPr/>
                    <a:lstStyle/>
                    <a:p>
                      <a:pPr lvl="0" algn="ctr">
                        <a:buNone/>
                      </a:pPr>
                      <a:endParaRPr lang="en-US"/>
                    </a:p>
                  </a:txBody>
                  <a:tcPr/>
                </a:tc>
                <a:tc>
                  <a:txBody>
                    <a:bodyPr/>
                    <a:lstStyle/>
                    <a:p>
                      <a:pPr lvl="0" algn="ctr">
                        <a:buNone/>
                      </a:pPr>
                      <a:endParaRPr lang="en-US"/>
                    </a:p>
                  </a:txBody>
                  <a:tcPr anchor="ctr"/>
                </a:tc>
                <a:tc>
                  <a:txBody>
                    <a:bodyPr/>
                    <a:lstStyle/>
                    <a:p>
                      <a:pPr lvl="0" algn="ctr">
                        <a:buNone/>
                      </a:pPr>
                      <a:endParaRPr lang="en-US"/>
                    </a:p>
                  </a:txBody>
                  <a:tcPr anchor="ctr"/>
                </a:tc>
                <a:extLst>
                  <a:ext uri="{0D108BD9-81ED-4DB2-BD59-A6C34878D82A}">
                    <a16:rowId xmlns:a16="http://schemas.microsoft.com/office/drawing/2014/main" val="3015200152"/>
                  </a:ext>
                </a:extLst>
              </a:tr>
              <a:tr h="361871">
                <a:tc>
                  <a:txBody>
                    <a:bodyPr/>
                    <a:lstStyle/>
                    <a:p>
                      <a:pPr lvl="0" algn="ctr">
                        <a:buNone/>
                      </a:pPr>
                      <a:endParaRPr lang="en-US" dirty="0"/>
                    </a:p>
                  </a:txBody>
                  <a:tcPr/>
                </a:tc>
                <a:tc>
                  <a:txBody>
                    <a:bodyPr/>
                    <a:lstStyle/>
                    <a:p>
                      <a:pPr lvl="0" algn="ctr">
                        <a:buNone/>
                      </a:pPr>
                      <a:endParaRPr lang="en-US" dirty="0"/>
                    </a:p>
                  </a:txBody>
                  <a:tcPr anchor="ctr"/>
                </a:tc>
                <a:tc>
                  <a:txBody>
                    <a:bodyPr/>
                    <a:lstStyle/>
                    <a:p>
                      <a:pPr lvl="0" algn="ctr">
                        <a:buNone/>
                      </a:pPr>
                      <a:endParaRPr lang="en-US" dirty="0"/>
                    </a:p>
                  </a:txBody>
                  <a:tcPr anchor="ctr"/>
                </a:tc>
                <a:extLst>
                  <a:ext uri="{0D108BD9-81ED-4DB2-BD59-A6C34878D82A}">
                    <a16:rowId xmlns:a16="http://schemas.microsoft.com/office/drawing/2014/main" val="334219739"/>
                  </a:ext>
                </a:extLst>
              </a:tr>
              <a:tr h="491976">
                <a:tc>
                  <a:txBody>
                    <a:bodyPr/>
                    <a:lstStyle/>
                    <a:p>
                      <a:pPr lvl="0" algn="ctr">
                        <a:buNone/>
                      </a:pPr>
                      <a:endParaRPr lang="en-US"/>
                    </a:p>
                  </a:txBody>
                  <a:tcPr/>
                </a:tc>
                <a:tc>
                  <a:txBody>
                    <a:bodyPr/>
                    <a:lstStyle/>
                    <a:p>
                      <a:pPr lvl="0" algn="ctr">
                        <a:buNone/>
                      </a:pPr>
                      <a:endParaRPr lang="en-US"/>
                    </a:p>
                  </a:txBody>
                  <a:tcPr anchor="ctr"/>
                </a:tc>
                <a:tc>
                  <a:txBody>
                    <a:bodyPr/>
                    <a:lstStyle/>
                    <a:p>
                      <a:pPr lvl="0" algn="ctr">
                        <a:buNone/>
                      </a:pPr>
                      <a:endParaRPr lang="en-US" dirty="0"/>
                    </a:p>
                  </a:txBody>
                  <a:tcPr anchor="ctr"/>
                </a:tc>
                <a:extLst>
                  <a:ext uri="{0D108BD9-81ED-4DB2-BD59-A6C34878D82A}">
                    <a16:rowId xmlns:a16="http://schemas.microsoft.com/office/drawing/2014/main" val="774306066"/>
                  </a:ext>
                </a:extLst>
              </a:tr>
            </a:tbl>
          </a:graphicData>
        </a:graphic>
      </p:graphicFrame>
      <p:sp>
        <p:nvSpPr>
          <p:cNvPr id="2" name="TextBox 1">
            <a:extLst>
              <a:ext uri="{FF2B5EF4-FFF2-40B4-BE49-F238E27FC236}">
                <a16:creationId xmlns:a16="http://schemas.microsoft.com/office/drawing/2014/main" id="{70CD22B2-6018-4B04-8305-8655F060A059}"/>
              </a:ext>
            </a:extLst>
          </p:cNvPr>
          <p:cNvSpPr txBox="1"/>
          <p:nvPr/>
        </p:nvSpPr>
        <p:spPr>
          <a:xfrm>
            <a:off x="1185699" y="873443"/>
            <a:ext cx="393494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70C0"/>
                </a:solidFill>
                <a:latin typeface="Arial"/>
                <a:cs typeface="Arial"/>
              </a:rPr>
              <a:t>Table 1. Calculated and simulated </a:t>
            </a:r>
          </a:p>
          <a:p>
            <a:r>
              <a:rPr lang="en-US" b="1" dirty="0">
                <a:solidFill>
                  <a:srgbClr val="0070C0"/>
                </a:solidFill>
                <a:latin typeface="Arial"/>
                <a:cs typeface="Arial"/>
              </a:rPr>
              <a:t>parameters of the series-parallel circuit</a:t>
            </a:r>
          </a:p>
        </p:txBody>
      </p:sp>
      <p:pic>
        <p:nvPicPr>
          <p:cNvPr id="10" name="Picture 9">
            <a:extLst>
              <a:ext uri="{FF2B5EF4-FFF2-40B4-BE49-F238E27FC236}">
                <a16:creationId xmlns:a16="http://schemas.microsoft.com/office/drawing/2014/main" id="{B3CE511C-4B31-4DDD-AD3E-B6161C9067BD}"/>
              </a:ext>
            </a:extLst>
          </p:cNvPr>
          <p:cNvPicPr>
            <a:picLocks noChangeAspect="1"/>
          </p:cNvPicPr>
          <p:nvPr/>
        </p:nvPicPr>
        <p:blipFill>
          <a:blip r:embed="rId2"/>
          <a:stretch>
            <a:fillRect/>
          </a:stretch>
        </p:blipFill>
        <p:spPr>
          <a:xfrm>
            <a:off x="5689600" y="1015683"/>
            <a:ext cx="3728720" cy="3200718"/>
          </a:xfrm>
          <a:prstGeom prst="rect">
            <a:avLst/>
          </a:prstGeom>
        </p:spPr>
      </p:pic>
      <p:pic>
        <p:nvPicPr>
          <p:cNvPr id="12" name="Picture 11">
            <a:extLst>
              <a:ext uri="{FF2B5EF4-FFF2-40B4-BE49-F238E27FC236}">
                <a16:creationId xmlns:a16="http://schemas.microsoft.com/office/drawing/2014/main" id="{AB47B9F8-7C2F-4171-A058-95BB1F14BF97}"/>
              </a:ext>
            </a:extLst>
          </p:cNvPr>
          <p:cNvPicPr>
            <a:picLocks noChangeAspect="1"/>
          </p:cNvPicPr>
          <p:nvPr/>
        </p:nvPicPr>
        <p:blipFill>
          <a:blip r:embed="rId3"/>
          <a:stretch>
            <a:fillRect/>
          </a:stretch>
        </p:blipFill>
        <p:spPr>
          <a:xfrm>
            <a:off x="5684443" y="4145137"/>
            <a:ext cx="3733877" cy="2550159"/>
          </a:xfrm>
          <a:prstGeom prst="rect">
            <a:avLst/>
          </a:prstGeom>
        </p:spPr>
      </p:pic>
    </p:spTree>
    <p:extLst>
      <p:ext uri="{BB962C8B-B14F-4D97-AF65-F5344CB8AC3E}">
        <p14:creationId xmlns:p14="http://schemas.microsoft.com/office/powerpoint/2010/main" val="1718286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35226" y="1085936"/>
            <a:ext cx="10674453" cy="1413424"/>
          </a:xfrm>
        </p:spPr>
        <p:txBody>
          <a:bodyPr>
            <a:normAutofit fontScale="90000"/>
          </a:bodyPr>
          <a:lstStyle/>
          <a:p>
            <a:r>
              <a:rPr lang="en-US" sz="3600" dirty="0">
                <a:solidFill>
                  <a:srgbClr val="0070C0"/>
                </a:solidFill>
                <a:latin typeface="Arial"/>
                <a:cs typeface="Arial"/>
              </a:rPr>
              <a:t>Paste TWO Pictures required by Part 2, step 5) to show how to measure the following parameters using the XMM:</a:t>
            </a:r>
          </a:p>
        </p:txBody>
      </p:sp>
      <p:sp>
        <p:nvSpPr>
          <p:cNvPr id="3" name="Content Placeholder 2"/>
          <p:cNvSpPr>
            <a:spLocks noGrp="1"/>
          </p:cNvSpPr>
          <p:nvPr>
            <p:ph sz="half" idx="1"/>
          </p:nvPr>
        </p:nvSpPr>
        <p:spPr>
          <a:xfrm>
            <a:off x="822960" y="2773679"/>
            <a:ext cx="7348975" cy="2208797"/>
          </a:xfrm>
        </p:spPr>
        <p:txBody>
          <a:bodyPr vert="horz" lIns="91440" tIns="45720" rIns="91440" bIns="45720" rtlCol="0" anchor="t">
            <a:normAutofit/>
          </a:bodyPr>
          <a:lstStyle/>
          <a:p>
            <a:pPr marL="342900" marR="0" lvl="0" indent="-342900">
              <a:spcBef>
                <a:spcPts val="0"/>
              </a:spcBef>
              <a:spcAft>
                <a:spcPts val="0"/>
              </a:spcAft>
              <a:buFont typeface="+mj-lt"/>
              <a:buAutoNum type="alphaLcParenR"/>
            </a:pPr>
            <a:r>
              <a:rPr lang="en-US" sz="2400" dirty="0">
                <a:effectLst/>
                <a:latin typeface="Times New Roman" panose="02020603050405020304" pitchFamily="18" charset="0"/>
                <a:ea typeface="Times New Roman" panose="02020603050405020304" pitchFamily="18" charset="0"/>
              </a:rPr>
              <a:t> Voltage across the resistor R</a:t>
            </a:r>
            <a:r>
              <a:rPr lang="en-US" sz="2400" baseline="-25000" dirty="0">
                <a:effectLst/>
                <a:latin typeface="Times New Roman" panose="02020603050405020304" pitchFamily="18" charset="0"/>
                <a:ea typeface="Times New Roman" panose="02020603050405020304" pitchFamily="18" charset="0"/>
              </a:rPr>
              <a:t>3 </a:t>
            </a:r>
            <a:r>
              <a:rPr lang="en-US" sz="2400" dirty="0">
                <a:effectLst/>
                <a:latin typeface="Times New Roman" panose="02020603050405020304" pitchFamily="18" charset="0"/>
                <a:ea typeface="Times New Roman" panose="02020603050405020304" pitchFamily="18" charset="0"/>
              </a:rPr>
              <a:t>,</a:t>
            </a:r>
            <a:r>
              <a:rPr lang="en-US" sz="2400" b="1" dirty="0">
                <a:solidFill>
                  <a:schemeClr val="accent1"/>
                </a:solidFill>
                <a:effectLst/>
                <a:latin typeface="Times New Roman" panose="02020603050405020304" pitchFamily="18" charset="0"/>
                <a:ea typeface="Times New Roman" panose="02020603050405020304" pitchFamily="18" charset="0"/>
              </a:rPr>
              <a:t>V</a:t>
            </a:r>
            <a:r>
              <a:rPr lang="en-US" sz="2400" b="1" baseline="-25000" dirty="0">
                <a:solidFill>
                  <a:schemeClr val="accent1"/>
                </a:solidFill>
                <a:effectLst/>
                <a:latin typeface="Times New Roman" panose="02020603050405020304" pitchFamily="18" charset="0"/>
                <a:ea typeface="Times New Roman" panose="02020603050405020304" pitchFamily="18" charset="0"/>
              </a:rPr>
              <a:t>R3</a:t>
            </a:r>
            <a:endParaRPr lang="en-US" sz="2400" b="1" dirty="0">
              <a:solidFill>
                <a:schemeClr val="accent1"/>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 </a:t>
            </a:r>
          </a:p>
          <a:p>
            <a:pPr marL="0" marR="0" lvl="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b)  Current through the resistor R</a:t>
            </a:r>
            <a:r>
              <a:rPr lang="en-US" sz="2400" baseline="-25000" dirty="0">
                <a:effectLst/>
                <a:latin typeface="Times New Roman" panose="02020603050405020304" pitchFamily="18" charset="0"/>
                <a:ea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rPr>
              <a:t>, </a:t>
            </a:r>
            <a:r>
              <a:rPr lang="en-US" sz="2400" b="1" dirty="0">
                <a:solidFill>
                  <a:schemeClr val="accent1"/>
                </a:solidFill>
                <a:effectLst/>
                <a:latin typeface="Times New Roman" panose="02020603050405020304" pitchFamily="18" charset="0"/>
                <a:ea typeface="Times New Roman" panose="02020603050405020304" pitchFamily="18" charset="0"/>
              </a:rPr>
              <a:t>I</a:t>
            </a:r>
            <a:r>
              <a:rPr lang="en-US" sz="2400" b="1" baseline="-25000" dirty="0">
                <a:solidFill>
                  <a:schemeClr val="accent1"/>
                </a:solidFill>
                <a:effectLst/>
                <a:latin typeface="Times New Roman" panose="02020603050405020304" pitchFamily="18" charset="0"/>
                <a:ea typeface="Times New Roman" panose="02020603050405020304" pitchFamily="18" charset="0"/>
              </a:rPr>
              <a:t>R2</a:t>
            </a:r>
            <a:endParaRPr lang="en-US" sz="2400" b="1" dirty="0">
              <a:solidFill>
                <a:schemeClr val="accent1"/>
              </a:solidFill>
              <a:effectLst/>
              <a:latin typeface="Times New Roman" panose="02020603050405020304" pitchFamily="18" charset="0"/>
              <a:ea typeface="Times New Roman" panose="02020603050405020304" pitchFamily="18" charset="0"/>
            </a:endParaRPr>
          </a:p>
          <a:p>
            <a:pPr marL="0" indent="0">
              <a:buNone/>
            </a:pPr>
            <a:endParaRPr lang="en-US" dirty="0">
              <a:cs typeface="Calibri"/>
            </a:endParaRPr>
          </a:p>
        </p:txBody>
      </p:sp>
    </p:spTree>
    <p:extLst>
      <p:ext uri="{BB962C8B-B14F-4D97-AF65-F5344CB8AC3E}">
        <p14:creationId xmlns:p14="http://schemas.microsoft.com/office/powerpoint/2010/main" val="306046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F7E4-2516-4D4D-8651-A1119FE62588}"/>
              </a:ext>
            </a:extLst>
          </p:cNvPr>
          <p:cNvSpPr>
            <a:spLocks noGrp="1"/>
          </p:cNvSpPr>
          <p:nvPr>
            <p:ph type="title"/>
          </p:nvPr>
        </p:nvSpPr>
        <p:spPr/>
        <p:txBody>
          <a:bodyPr/>
          <a:lstStyle/>
          <a:p>
            <a:r>
              <a:rPr lang="en-US" dirty="0"/>
              <a:t>Screenshot of circuits showing multimeter readings</a:t>
            </a:r>
          </a:p>
        </p:txBody>
      </p:sp>
      <p:pic>
        <p:nvPicPr>
          <p:cNvPr id="6" name="Picture 5">
            <a:extLst>
              <a:ext uri="{FF2B5EF4-FFF2-40B4-BE49-F238E27FC236}">
                <a16:creationId xmlns:a16="http://schemas.microsoft.com/office/drawing/2014/main" id="{946BE31C-876E-FA24-EFA1-F8FB8FF29440}"/>
              </a:ext>
            </a:extLst>
          </p:cNvPr>
          <p:cNvPicPr>
            <a:picLocks noChangeAspect="1"/>
          </p:cNvPicPr>
          <p:nvPr/>
        </p:nvPicPr>
        <p:blipFill>
          <a:blip r:embed="rId2"/>
          <a:stretch>
            <a:fillRect/>
          </a:stretch>
        </p:blipFill>
        <p:spPr>
          <a:xfrm>
            <a:off x="1270000" y="2089588"/>
            <a:ext cx="4318000" cy="3162300"/>
          </a:xfrm>
          <a:prstGeom prst="rect">
            <a:avLst/>
          </a:prstGeom>
        </p:spPr>
      </p:pic>
      <p:pic>
        <p:nvPicPr>
          <p:cNvPr id="7" name="Picture 6">
            <a:extLst>
              <a:ext uri="{FF2B5EF4-FFF2-40B4-BE49-F238E27FC236}">
                <a16:creationId xmlns:a16="http://schemas.microsoft.com/office/drawing/2014/main" id="{07D4EA8E-7DE8-BDCB-8F0D-6C3C2E0E59B4}"/>
              </a:ext>
            </a:extLst>
          </p:cNvPr>
          <p:cNvPicPr>
            <a:picLocks noChangeAspect="1"/>
          </p:cNvPicPr>
          <p:nvPr/>
        </p:nvPicPr>
        <p:blipFill>
          <a:blip r:embed="rId3"/>
          <a:stretch>
            <a:fillRect/>
          </a:stretch>
        </p:blipFill>
        <p:spPr>
          <a:xfrm>
            <a:off x="6502400" y="2210238"/>
            <a:ext cx="4419600" cy="2921000"/>
          </a:xfrm>
          <a:prstGeom prst="rect">
            <a:avLst/>
          </a:prstGeom>
        </p:spPr>
      </p:pic>
    </p:spTree>
    <p:extLst>
      <p:ext uri="{BB962C8B-B14F-4D97-AF65-F5344CB8AC3E}">
        <p14:creationId xmlns:p14="http://schemas.microsoft.com/office/powerpoint/2010/main" val="2313169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371600" y="619760"/>
            <a:ext cx="10038079" cy="1452880"/>
          </a:xfrm>
        </p:spPr>
        <p:txBody>
          <a:bodyPr>
            <a:normAutofit/>
          </a:bodyPr>
          <a:lstStyle/>
          <a:p>
            <a:r>
              <a:rPr lang="en-US" sz="3200" dirty="0">
                <a:solidFill>
                  <a:srgbClr val="0070C0"/>
                </a:solidFill>
                <a:latin typeface="Arial"/>
                <a:cs typeface="Arial"/>
              </a:rPr>
              <a:t>Fill the entries in Table 2:</a:t>
            </a:r>
          </a:p>
        </p:txBody>
      </p:sp>
      <p:graphicFrame>
        <p:nvGraphicFramePr>
          <p:cNvPr id="4" name="Table 4">
            <a:extLst>
              <a:ext uri="{FF2B5EF4-FFF2-40B4-BE49-F238E27FC236}">
                <a16:creationId xmlns:a16="http://schemas.microsoft.com/office/drawing/2014/main" id="{CBFEB3C1-B250-4CD8-B58A-E1C7E1CE4C14}"/>
              </a:ext>
            </a:extLst>
          </p:cNvPr>
          <p:cNvGraphicFramePr>
            <a:graphicFrameLocks noGrp="1"/>
          </p:cNvGraphicFramePr>
          <p:nvPr>
            <p:ph sz="half" idx="1"/>
          </p:nvPr>
        </p:nvGraphicFramePr>
        <p:xfrm>
          <a:off x="2294860" y="2687320"/>
          <a:ext cx="7678479" cy="2724652"/>
        </p:xfrm>
        <a:graphic>
          <a:graphicData uri="http://schemas.openxmlformats.org/drawingml/2006/table">
            <a:tbl>
              <a:tblPr firstRow="1" bandRow="1">
                <a:tableStyleId>{5C22544A-7EE6-4342-B048-85BDC9FD1C3A}</a:tableStyleId>
              </a:tblPr>
              <a:tblGrid>
                <a:gridCol w="2559493">
                  <a:extLst>
                    <a:ext uri="{9D8B030D-6E8A-4147-A177-3AD203B41FA5}">
                      <a16:colId xmlns:a16="http://schemas.microsoft.com/office/drawing/2014/main" val="1838128573"/>
                    </a:ext>
                  </a:extLst>
                </a:gridCol>
                <a:gridCol w="2559493">
                  <a:extLst>
                    <a:ext uri="{9D8B030D-6E8A-4147-A177-3AD203B41FA5}">
                      <a16:colId xmlns:a16="http://schemas.microsoft.com/office/drawing/2014/main" val="2650318416"/>
                    </a:ext>
                  </a:extLst>
                </a:gridCol>
                <a:gridCol w="2559493">
                  <a:extLst>
                    <a:ext uri="{9D8B030D-6E8A-4147-A177-3AD203B41FA5}">
                      <a16:colId xmlns:a16="http://schemas.microsoft.com/office/drawing/2014/main" val="2492866968"/>
                    </a:ext>
                  </a:extLst>
                </a:gridCol>
              </a:tblGrid>
              <a:tr h="681163">
                <a:tc>
                  <a:txBody>
                    <a:bodyPr/>
                    <a:lstStyle/>
                    <a:p>
                      <a:pPr marL="0" marR="0" algn="ctr">
                        <a:spcBef>
                          <a:spcPts val="0"/>
                        </a:spcBef>
                        <a:spcAft>
                          <a:spcPts val="0"/>
                        </a:spcAft>
                      </a:pPr>
                      <a:r>
                        <a:rPr lang="en-US" sz="1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Resistor with tolerance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Minimum Value (Ω)</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Maximum Value (Ω)</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2636813"/>
                  </a:ext>
                </a:extLst>
              </a:tr>
              <a:tr h="681163">
                <a:tc>
                  <a:txBody>
                    <a:bodyPr/>
                    <a:lstStyle/>
                    <a:p>
                      <a:pPr marL="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 Ω </a:t>
                      </a:r>
                      <a:r>
                        <a:rPr lang="en-US" sz="18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100-(100*0.1)=90</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100+(100*0.1)=110 </a:t>
                      </a:r>
                    </a:p>
                  </a:txBody>
                  <a:tcPr marL="68580" marR="68580" marT="0" marB="0"/>
                </a:tc>
                <a:extLst>
                  <a:ext uri="{0D108BD9-81ED-4DB2-BD59-A6C34878D82A}">
                    <a16:rowId xmlns:a16="http://schemas.microsoft.com/office/drawing/2014/main" val="2948149830"/>
                  </a:ext>
                </a:extLst>
              </a:tr>
              <a:tr h="681163">
                <a:tc>
                  <a:txBody>
                    <a:bodyPr/>
                    <a:lstStyle/>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100 Ω </a:t>
                      </a:r>
                      <a:r>
                        <a:rPr lang="en-US" sz="18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2050073864"/>
                  </a:ext>
                </a:extLst>
              </a:tr>
              <a:tr h="681163">
                <a:tc>
                  <a:txBody>
                    <a:bodyPr/>
                    <a:lstStyle/>
                    <a:p>
                      <a:pPr marL="0" marR="0" algn="ctr">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 Ω </a:t>
                      </a:r>
                      <a:r>
                        <a:rPr lang="en-US" sz="18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423852445"/>
                  </a:ext>
                </a:extLst>
              </a:tr>
            </a:tbl>
          </a:graphicData>
        </a:graphic>
      </p:graphicFrame>
    </p:spTree>
    <p:extLst>
      <p:ext uri="{BB962C8B-B14F-4D97-AF65-F5344CB8AC3E}">
        <p14:creationId xmlns:p14="http://schemas.microsoft.com/office/powerpoint/2010/main" val="2216281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117600" y="1122362"/>
            <a:ext cx="9916160" cy="3165476"/>
          </a:xfrm>
        </p:spPr>
        <p:txBody>
          <a:bodyPr>
            <a:normAutofit/>
          </a:bodyPr>
          <a:lstStyle/>
          <a:p>
            <a:r>
              <a:rPr lang="en-US" sz="4400" dirty="0">
                <a:solidFill>
                  <a:srgbClr val="0070C0"/>
                </a:solidFill>
                <a:latin typeface="+mn-lt"/>
                <a:cs typeface="Calibri"/>
              </a:rPr>
              <a:t>ECT226</a:t>
            </a:r>
            <a:br>
              <a:rPr lang="en-US" sz="4400" dirty="0">
                <a:solidFill>
                  <a:srgbClr val="0070C0"/>
                </a:solidFill>
                <a:latin typeface="+mn-lt"/>
                <a:cs typeface="Calibri"/>
              </a:rPr>
            </a:br>
            <a:r>
              <a:rPr lang="en-US" sz="4400" dirty="0">
                <a:solidFill>
                  <a:srgbClr val="0070C0"/>
                </a:solidFill>
                <a:latin typeface="+mn-lt"/>
                <a:cs typeface="Calibri"/>
              </a:rPr>
              <a:t>DeVry University</a:t>
            </a:r>
            <a:br>
              <a:rPr lang="en-US" sz="4400" dirty="0">
                <a:solidFill>
                  <a:srgbClr val="0070C0"/>
                </a:solidFill>
                <a:latin typeface="+mn-lt"/>
                <a:cs typeface="Calibri"/>
              </a:rPr>
            </a:br>
            <a:br>
              <a:rPr lang="en-US" sz="4400" dirty="0">
                <a:latin typeface="+mn-lt"/>
              </a:rPr>
            </a:br>
            <a:r>
              <a:rPr lang="en-US" sz="4400" dirty="0">
                <a:solidFill>
                  <a:srgbClr val="0070C0"/>
                </a:solidFill>
                <a:latin typeface="+mn-lt"/>
                <a:cs typeface="Calibri"/>
              </a:rPr>
              <a:t>Week 4 Project Deliverables</a:t>
            </a:r>
            <a:br>
              <a:rPr lang="en-US" sz="4400" dirty="0">
                <a:latin typeface="+mn-lt"/>
              </a:rPr>
            </a:br>
            <a:r>
              <a:rPr lang="en-US" sz="4400" dirty="0">
                <a:solidFill>
                  <a:srgbClr val="0070C0"/>
                </a:solidFill>
                <a:latin typeface="+mn-lt"/>
                <a:ea typeface="+mj-lt"/>
                <a:cs typeface="+mj-lt"/>
              </a:rPr>
              <a:t>AC Analysis: RC and RLC Circuits</a:t>
            </a:r>
            <a:endParaRPr lang="en-US" sz="4400" dirty="0">
              <a:solidFill>
                <a:srgbClr val="0070C0"/>
              </a:solidFill>
              <a:latin typeface="+mn-lt"/>
              <a:cs typeface="Calibri Light"/>
            </a:endParaRP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609725" y="4287838"/>
            <a:ext cx="9144000" cy="1655762"/>
          </a:xfrm>
        </p:spPr>
        <p:txBody>
          <a:bodyPr vert="horz" lIns="91440" tIns="45720" rIns="91440" bIns="45720" rtlCol="0" anchor="t">
            <a:normAutofit lnSpcReduction="10000"/>
          </a:bodyPr>
          <a:lstStyle/>
          <a:p>
            <a:endParaRPr lang="en-US" sz="3200" b="1" dirty="0">
              <a:cs typeface="Calibri"/>
            </a:endParaRPr>
          </a:p>
          <a:p>
            <a:r>
              <a:rPr lang="en-US" sz="3200" dirty="0">
                <a:cs typeface="Calibri"/>
              </a:rPr>
              <a:t>Name: Toohey, Charles</a:t>
            </a:r>
          </a:p>
          <a:p>
            <a:r>
              <a:rPr lang="en-US" sz="3200" dirty="0">
                <a:cs typeface="Calibri"/>
              </a:rPr>
              <a:t>Session:  Fall 2022</a:t>
            </a:r>
          </a:p>
        </p:txBody>
      </p:sp>
    </p:spTree>
    <p:extLst>
      <p:ext uri="{BB962C8B-B14F-4D97-AF65-F5344CB8AC3E}">
        <p14:creationId xmlns:p14="http://schemas.microsoft.com/office/powerpoint/2010/main" val="83647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7453-27E4-B59C-C804-B35137B0F20D}"/>
              </a:ext>
            </a:extLst>
          </p:cNvPr>
          <p:cNvSpPr>
            <a:spLocks noGrp="1"/>
          </p:cNvSpPr>
          <p:nvPr>
            <p:ph type="title"/>
          </p:nvPr>
        </p:nvSpPr>
        <p:spPr/>
        <p:txBody>
          <a:bodyPr/>
          <a:lstStyle/>
          <a:p>
            <a:r>
              <a:rPr lang="en-US" dirty="0"/>
              <a:t>RC RLC circuits</a:t>
            </a:r>
          </a:p>
        </p:txBody>
      </p:sp>
      <p:sp>
        <p:nvSpPr>
          <p:cNvPr id="3" name="Content Placeholder 2">
            <a:extLst>
              <a:ext uri="{FF2B5EF4-FFF2-40B4-BE49-F238E27FC236}">
                <a16:creationId xmlns:a16="http://schemas.microsoft.com/office/drawing/2014/main" id="{BF63D8D8-856F-4DEE-3D51-E27EB3BF9C6F}"/>
              </a:ext>
            </a:extLst>
          </p:cNvPr>
          <p:cNvSpPr>
            <a:spLocks noGrp="1"/>
          </p:cNvSpPr>
          <p:nvPr>
            <p:ph sz="half" idx="1"/>
          </p:nvPr>
        </p:nvSpPr>
        <p:spPr>
          <a:xfrm>
            <a:off x="838200" y="1825625"/>
            <a:ext cx="10643558" cy="4351338"/>
          </a:xfrm>
        </p:spPr>
        <p:txBody>
          <a:bodyPr/>
          <a:lstStyle/>
          <a:p>
            <a:pPr marL="0" indent="0">
              <a:buNone/>
            </a:pPr>
            <a:r>
              <a:rPr lang="en-US" dirty="0"/>
              <a:t>With this portion we can see how to calculate period and frequency of a sinusoidal signal, as well as magnitude and period using an oscilloscope with the help of the Multisim application. We also will measure the RMS value of the circuit with our multimeter. </a:t>
            </a:r>
          </a:p>
        </p:txBody>
      </p:sp>
    </p:spTree>
    <p:extLst>
      <p:ext uri="{BB962C8B-B14F-4D97-AF65-F5344CB8AC3E}">
        <p14:creationId xmlns:p14="http://schemas.microsoft.com/office/powerpoint/2010/main" val="40917467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942</Words>
  <Application>Microsoft Macintosh PowerPoint</Application>
  <PresentationFormat>Widescreen</PresentationFormat>
  <Paragraphs>130</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 2013 - 2022</vt:lpstr>
      <vt:lpstr>Introduction</vt:lpstr>
      <vt:lpstr>ECT226 DeVry University  Week 3 Project Deliverables DC Analysis: Series-Parallel Circuits</vt:lpstr>
      <vt:lpstr>Series-parallel circuits</vt:lpstr>
      <vt:lpstr>PowerPoint Presentation</vt:lpstr>
      <vt:lpstr>Paste TWO Pictures required by Part 2, step 5) to show how to measure the following parameters using the XMM:</vt:lpstr>
      <vt:lpstr>Screenshot of circuits showing multimeter readings</vt:lpstr>
      <vt:lpstr>Fill the entries in Table 2:</vt:lpstr>
      <vt:lpstr>ECT226 DeVry University  Week 4 Project Deliverables AC Analysis: RC and RLC Circuits</vt:lpstr>
      <vt:lpstr>RC RLC circuits</vt:lpstr>
      <vt:lpstr>Paste the screen shot required by Part 1, step 13</vt:lpstr>
      <vt:lpstr>Fill the table required by Part 1, steps 14 and 15</vt:lpstr>
      <vt:lpstr>Paste the screen shot required by step 8, Part 2</vt:lpstr>
      <vt:lpstr>Answer the questions in step 10, Part 2</vt:lpstr>
      <vt:lpstr>Fill the table required by steps 11 and 12, Part 2</vt:lpstr>
      <vt:lpstr>Paste the screen shot required by step 4, Part 3</vt:lpstr>
      <vt:lpstr>Answer the questions in step 5, Part 3</vt:lpstr>
      <vt:lpstr>Fill the table required by steps 7 and 8, Part 3</vt:lpstr>
      <vt:lpstr>ECT226 DeVry University   Week 5 Project Deliverables Transistor Amplifiers</vt:lpstr>
      <vt:lpstr>Transistor amplifier</vt:lpstr>
      <vt:lpstr>Fill the table required by steps 5 to 7:</vt:lpstr>
      <vt:lpstr>Paste the screen shot from step 9 - The BJT amplifier circuit schematic </vt:lpstr>
      <vt:lpstr>Paste the screen shot from 9 - The simulation results displayed on the XSC1 with proper settings: </vt:lpstr>
      <vt:lpstr>Paste the screen shot required by Part 2, step 4</vt:lpstr>
      <vt:lpstr>Conclusion:</vt:lpstr>
      <vt:lpstr>ECT226 DeVry University  Week 6 Project Deliverables Summing Amplifiers</vt:lpstr>
      <vt:lpstr>Summing amplifier</vt:lpstr>
      <vt:lpstr>Write the Vout formula here required by step 1)</vt:lpstr>
      <vt:lpstr>Paste the simulation circuit with the output displayed on the XMM1, step 3)</vt:lpstr>
      <vt:lpstr>Paste the XMM1 reading from the simulation, step 4)</vt:lpstr>
      <vt:lpstr>Paste the XMM1 reading from the simulation, step 5)</vt:lpstr>
      <vt:lpstr>Paste the screen capture of the 4-channel oscilloscope display with the settings, step 11)</vt:lpstr>
      <vt:lpstr>Paste the screen capture of the 4-channel oscilloscope display with the settings, step 14)</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Toohey, Charles</dc:creator>
  <cp:lastModifiedBy>Toohey, Charles</cp:lastModifiedBy>
  <cp:revision>2</cp:revision>
  <dcterms:created xsi:type="dcterms:W3CDTF">2022-12-16T13:15:30Z</dcterms:created>
  <dcterms:modified xsi:type="dcterms:W3CDTF">2022-12-16T16:21:26Z</dcterms:modified>
</cp:coreProperties>
</file>