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57" r:id="rId3"/>
    <p:sldId id="260" r:id="rId4"/>
    <p:sldId id="261" r:id="rId5"/>
    <p:sldId id="262" r:id="rId6"/>
    <p:sldId id="263" r:id="rId7"/>
    <p:sldId id="264" r:id="rId8"/>
    <p:sldId id="265" r:id="rId9"/>
    <p:sldId id="256" r:id="rId10"/>
    <p:sldId id="266" r:id="rId11"/>
    <p:sldId id="267" r:id="rId12"/>
    <p:sldId id="268" r:id="rId13"/>
    <p:sldId id="269" r:id="rId14"/>
    <p:sldId id="270" r:id="rId15"/>
    <p:sldId id="272" r:id="rId16"/>
    <p:sldId id="271" r:id="rId17"/>
    <p:sldId id="273" r:id="rId18"/>
    <p:sldId id="274" r:id="rId19"/>
    <p:sldId id="275" r:id="rId20"/>
    <p:sldId id="276" r:id="rId21"/>
    <p:sldId id="277" r:id="rId22"/>
    <p:sldId id="278" r:id="rId23"/>
    <p:sldId id="279" r:id="rId24"/>
    <p:sldId id="281" r:id="rId25"/>
    <p:sldId id="280" r:id="rId26"/>
    <p:sldId id="282" r:id="rId27"/>
    <p:sldId id="283" r:id="rId28"/>
    <p:sldId id="284" r:id="rId29"/>
    <p:sldId id="285" r:id="rId30"/>
    <p:sldId id="286" r:id="rId31"/>
    <p:sldId id="288" r:id="rId32"/>
    <p:sldId id="287" r:id="rId33"/>
    <p:sldId id="289" r:id="rId34"/>
    <p:sldId id="290" r:id="rId35"/>
    <p:sldId id="291" r:id="rId36"/>
    <p:sldId id="292" r:id="rId37"/>
    <p:sldId id="293" r:id="rId38"/>
    <p:sldId id="295" r:id="rId39"/>
    <p:sldId id="294" r:id="rId40"/>
    <p:sldId id="296" r:id="rId41"/>
    <p:sldId id="297" r:id="rId42"/>
    <p:sldId id="298" r:id="rId43"/>
    <p:sldId id="299"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46"/>
    <p:restoredTop sz="94719"/>
  </p:normalViewPr>
  <p:slideViewPr>
    <p:cSldViewPr snapToGrid="0" snapToObjects="1">
      <p:cViewPr varScale="1">
        <p:scale>
          <a:sx n="148" d="100"/>
          <a:sy n="148" d="100"/>
        </p:scale>
        <p:origin x="13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harl\Downloads\PHYS204_Module_3_Analysis%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Users/charlestoohey/Downloads/PHYS204%20Module%204%20Analysis%20V4%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Fall</a:t>
            </a:r>
            <a:r>
              <a:rPr lang="en-US" baseline="0"/>
              <a:t> Distance vs. Time</a:t>
            </a:r>
            <a:endParaRPr lang="en-US"/>
          </a:p>
        </c:rich>
      </c:tx>
      <c:layout>
        <c:manualLayout>
          <c:xMode val="edge"/>
          <c:yMode val="edge"/>
          <c:x val="0.34012490776904875"/>
          <c:y val="3.17082837891399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05982941971825"/>
          <c:y val="0.14828583373103471"/>
          <c:w val="0.81504662184606602"/>
          <c:h val="0.67418972809819844"/>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dispRSqr val="0"/>
            <c:dispEq val="1"/>
            <c:trendlineLbl>
              <c:layout>
                <c:manualLayout>
                  <c:x val="-0.21940266841644798"/>
                  <c:y val="2.2731481481481481E-2"/>
                </c:manualLayout>
              </c:layout>
              <c:numFmt formatCode="#,##0.00" sourceLinked="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txPr>
                <a:bodyPr rot="0" spcFirstLastPara="1" vertOverflow="ellipsis" vert="horz" wrap="square" anchor="ctr" anchorCtr="1"/>
                <a:lstStyle/>
                <a:p>
                  <a:pPr>
                    <a:defRPr sz="1100" b="0" i="0" u="none" strike="noStrike" kern="1200" baseline="0">
                      <a:solidFill>
                        <a:schemeClr val="lt1"/>
                      </a:solidFill>
                      <a:latin typeface="+mn-lt"/>
                      <a:ea typeface="+mn-ea"/>
                      <a:cs typeface="+mn-cs"/>
                    </a:defRPr>
                  </a:pPr>
                  <a:endParaRPr lang="en-US"/>
                </a:p>
              </c:txPr>
            </c:trendlineLbl>
          </c:trendline>
          <c:xVal>
            <c:numRef>
              <c:f>'Trial 1'!$A$2:$A$34</c:f>
              <c:numCache>
                <c:formatCode>General</c:formatCode>
                <c:ptCount val="33"/>
                <c:pt idx="0">
                  <c:v>1.4E-3</c:v>
                </c:pt>
                <c:pt idx="1">
                  <c:v>1.01E-2</c:v>
                </c:pt>
                <c:pt idx="2">
                  <c:v>1.9E-2</c:v>
                </c:pt>
                <c:pt idx="3">
                  <c:v>2.7799999999999998E-2</c:v>
                </c:pt>
                <c:pt idx="4">
                  <c:v>3.6700000000000003E-2</c:v>
                </c:pt>
                <c:pt idx="5">
                  <c:v>4.5699999999999998E-2</c:v>
                </c:pt>
                <c:pt idx="6">
                  <c:v>5.4699999999999999E-2</c:v>
                </c:pt>
                <c:pt idx="7">
                  <c:v>6.3799999999999996E-2</c:v>
                </c:pt>
                <c:pt idx="8">
                  <c:v>7.2999999999999995E-2</c:v>
                </c:pt>
                <c:pt idx="9">
                  <c:v>8.2299999999999998E-2</c:v>
                </c:pt>
                <c:pt idx="10">
                  <c:v>9.1700000000000004E-2</c:v>
                </c:pt>
                <c:pt idx="11">
                  <c:v>0.1011</c:v>
                </c:pt>
                <c:pt idx="12">
                  <c:v>0.11070000000000001</c:v>
                </c:pt>
                <c:pt idx="13">
                  <c:v>0.12039999999999999</c:v>
                </c:pt>
              </c:numCache>
            </c:numRef>
          </c:xVal>
          <c:yVal>
            <c:numRef>
              <c:f>'Trial 1'!$C$2:$C$34</c:f>
              <c:numCache>
                <c:formatCode>General</c:formatCode>
                <c:ptCount val="33"/>
                <c:pt idx="0">
                  <c:v>6.7199999999999996E-2</c:v>
                </c:pt>
                <c:pt idx="1">
                  <c:v>7.6299999999999993E-2</c:v>
                </c:pt>
                <c:pt idx="2">
                  <c:v>8.4000000000000005E-2</c:v>
                </c:pt>
                <c:pt idx="3">
                  <c:v>9.0700000000000003E-2</c:v>
                </c:pt>
                <c:pt idx="4">
                  <c:v>9.9100000000000008E-2</c:v>
                </c:pt>
                <c:pt idx="5">
                  <c:v>0.1082</c:v>
                </c:pt>
                <c:pt idx="6">
                  <c:v>0.12300000000000001</c:v>
                </c:pt>
                <c:pt idx="7">
                  <c:v>0.13789999999999999</c:v>
                </c:pt>
                <c:pt idx="8">
                  <c:v>0.153</c:v>
                </c:pt>
                <c:pt idx="9">
                  <c:v>0.1696</c:v>
                </c:pt>
                <c:pt idx="10">
                  <c:v>0.1744</c:v>
                </c:pt>
                <c:pt idx="11">
                  <c:v>0.19289999999999999</c:v>
                </c:pt>
                <c:pt idx="12">
                  <c:v>0.22519999999999998</c:v>
                </c:pt>
                <c:pt idx="13">
                  <c:v>0.2324</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numCache>
            </c:numRef>
          </c:yVal>
          <c:smooth val="0"/>
          <c:extLst>
            <c:ext xmlns:c16="http://schemas.microsoft.com/office/drawing/2014/chart" uri="{C3380CC4-5D6E-409C-BE32-E72D297353CC}">
              <c16:uniqueId val="{00000001-FA4F-4386-824A-ADD979E6D80D}"/>
            </c:ext>
          </c:extLst>
        </c:ser>
        <c:dLbls>
          <c:showLegendKey val="0"/>
          <c:showVal val="0"/>
          <c:showCatName val="0"/>
          <c:showSerName val="0"/>
          <c:showPercent val="0"/>
          <c:showBubbleSize val="0"/>
        </c:dLbls>
        <c:axId val="1197478784"/>
        <c:axId val="1745099824"/>
      </c:scatterChart>
      <c:valAx>
        <c:axId val="1197478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Fall</a:t>
                </a:r>
                <a:r>
                  <a:rPr lang="en-US" b="1" baseline="0"/>
                  <a:t> Time (s)</a:t>
                </a:r>
                <a:endParaRPr lang="en-US" b="1"/>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5099824"/>
        <c:crosses val="autoZero"/>
        <c:crossBetween val="midCat"/>
      </c:valAx>
      <c:valAx>
        <c:axId val="1745099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Fall</a:t>
                </a:r>
                <a:r>
                  <a:rPr lang="en-US" b="1" baseline="0"/>
                  <a:t> Distance (m)</a:t>
                </a:r>
                <a:endParaRPr lang="en-US"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74787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b="0" baseline="0"/>
              <a:t>Energy vs. Time - </a:t>
            </a:r>
            <a:r>
              <a:rPr lang="en-US" b="1" baseline="0">
                <a:solidFill>
                  <a:schemeClr val="tx2"/>
                </a:solidFill>
              </a:rPr>
              <a:t>Charles Toohey</a:t>
            </a:r>
            <a:endParaRPr lang="en-US" b="1">
              <a:solidFill>
                <a:schemeClr val="tx2"/>
              </a:solidFill>
            </a:endParaRPr>
          </a:p>
        </c:rich>
      </c:tx>
      <c:overlay val="0"/>
    </c:title>
    <c:autoTitleDeleted val="0"/>
    <c:plotArea>
      <c:layout/>
      <c:scatterChart>
        <c:scatterStyle val="smoothMarker"/>
        <c:varyColors val="0"/>
        <c:ser>
          <c:idx val="0"/>
          <c:order val="0"/>
          <c:tx>
            <c:v>Kinetic Energy</c:v>
          </c:tx>
          <c:xVal>
            <c:numRef>
              <c:f>'Conservation of Energy'!$A$2:$A$34</c:f>
              <c:numCache>
                <c:formatCode>General</c:formatCode>
                <c:ptCount val="33"/>
                <c:pt idx="0">
                  <c:v>1.4E-3</c:v>
                </c:pt>
                <c:pt idx="1">
                  <c:v>1.0200000000000001E-2</c:v>
                </c:pt>
                <c:pt idx="2">
                  <c:v>1.9099999999999999E-2</c:v>
                </c:pt>
                <c:pt idx="3">
                  <c:v>2.81E-2</c:v>
                </c:pt>
                <c:pt idx="4">
                  <c:v>3.7100000000000001E-2</c:v>
                </c:pt>
                <c:pt idx="5">
                  <c:v>4.6100000000000002E-2</c:v>
                </c:pt>
                <c:pt idx="6">
                  <c:v>5.5199999999999999E-2</c:v>
                </c:pt>
                <c:pt idx="7">
                  <c:v>6.4399999999999999E-2</c:v>
                </c:pt>
                <c:pt idx="8">
                  <c:v>7.3700000000000002E-2</c:v>
                </c:pt>
                <c:pt idx="9">
                  <c:v>8.3099999999999993E-2</c:v>
                </c:pt>
                <c:pt idx="10">
                  <c:v>9.2600000000000002E-2</c:v>
                </c:pt>
                <c:pt idx="11">
                  <c:v>0.1021</c:v>
                </c:pt>
                <c:pt idx="12">
                  <c:v>0.1118</c:v>
                </c:pt>
                <c:pt idx="13">
                  <c:v>0.1216</c:v>
                </c:pt>
                <c:pt idx="14">
                  <c:v>0.13150000000000001</c:v>
                </c:pt>
                <c:pt idx="15">
                  <c:v>0.14149999999999999</c:v>
                </c:pt>
                <c:pt idx="16">
                  <c:v>0.15160000000000001</c:v>
                </c:pt>
                <c:pt idx="17">
                  <c:v>0.1618</c:v>
                </c:pt>
                <c:pt idx="18">
                  <c:v>0.17219999999999999</c:v>
                </c:pt>
                <c:pt idx="19">
                  <c:v>0.18279999999999999</c:v>
                </c:pt>
                <c:pt idx="20">
                  <c:v>0.19350000000000001</c:v>
                </c:pt>
                <c:pt idx="21">
                  <c:v>0.2044</c:v>
                </c:pt>
                <c:pt idx="22">
                  <c:v>0.21540000000000001</c:v>
                </c:pt>
                <c:pt idx="23">
                  <c:v>0.2266</c:v>
                </c:pt>
                <c:pt idx="24">
                  <c:v>0.23810000000000001</c:v>
                </c:pt>
                <c:pt idx="25">
                  <c:v>0.24970000000000001</c:v>
                </c:pt>
                <c:pt idx="26">
                  <c:v>0.2616</c:v>
                </c:pt>
                <c:pt idx="27">
                  <c:v>0.2737</c:v>
                </c:pt>
              </c:numCache>
            </c:numRef>
          </c:xVal>
          <c:yVal>
            <c:numRef>
              <c:f>'Conservation of Energy'!$F$2:$F$34</c:f>
              <c:numCache>
                <c:formatCode>0.0000</c:formatCode>
                <c:ptCount val="33"/>
                <c:pt idx="0">
                  <c:v>0</c:v>
                </c:pt>
                <c:pt idx="1">
                  <c:v>5.7967458677684706E-2</c:v>
                </c:pt>
                <c:pt idx="2">
                  <c:v>0.12878424441358413</c:v>
                </c:pt>
                <c:pt idx="3">
                  <c:v>9.7790123456790529E-2</c:v>
                </c:pt>
                <c:pt idx="4">
                  <c:v>0.11377777777777637</c:v>
                </c:pt>
                <c:pt idx="5">
                  <c:v>0.14938271604938297</c:v>
                </c:pt>
                <c:pt idx="6">
                  <c:v>0.18868494143219633</c:v>
                </c:pt>
                <c:pt idx="7">
                  <c:v>0.18460538752362818</c:v>
                </c:pt>
                <c:pt idx="8">
                  <c:v>0.4</c:v>
                </c:pt>
                <c:pt idx="9">
                  <c:v>0.12240832956088799</c:v>
                </c:pt>
                <c:pt idx="10">
                  <c:v>0.28721329639889154</c:v>
                </c:pt>
                <c:pt idx="11">
                  <c:v>0.30901939058171751</c:v>
                </c:pt>
                <c:pt idx="12">
                  <c:v>0.34435115315123666</c:v>
                </c:pt>
                <c:pt idx="13">
                  <c:v>0.51779466888796499</c:v>
                </c:pt>
                <c:pt idx="14">
                  <c:v>0.42460973370064115</c:v>
                </c:pt>
                <c:pt idx="15">
                  <c:v>0.31684000000000256</c:v>
                </c:pt>
                <c:pt idx="16">
                  <c:v>0.31761592000784139</c:v>
                </c:pt>
                <c:pt idx="17">
                  <c:v>0.76979046520569161</c:v>
                </c:pt>
                <c:pt idx="18">
                  <c:v>0.53254437869822657</c:v>
                </c:pt>
                <c:pt idx="19">
                  <c:v>0.62029191883232393</c:v>
                </c:pt>
                <c:pt idx="20">
                  <c:v>0.64146213643112815</c:v>
                </c:pt>
                <c:pt idx="21">
                  <c:v>0.77784698257722429</c:v>
                </c:pt>
                <c:pt idx="22">
                  <c:v>0.41098347107437894</c:v>
                </c:pt>
                <c:pt idx="23">
                  <c:v>1.5715561224489787</c:v>
                </c:pt>
                <c:pt idx="24">
                  <c:v>0.63591682419660245</c:v>
                </c:pt>
                <c:pt idx="25">
                  <c:v>1.0173900118906023</c:v>
                </c:pt>
                <c:pt idx="26">
                  <c:v>0.98248005084386814</c:v>
                </c:pt>
                <c:pt idx="27">
                  <c:v>1.3769619561505395</c:v>
                </c:pt>
                <c:pt idx="28">
                  <c:v>0</c:v>
                </c:pt>
                <c:pt idx="29">
                  <c:v>0</c:v>
                </c:pt>
                <c:pt idx="30">
                  <c:v>0</c:v>
                </c:pt>
              </c:numCache>
            </c:numRef>
          </c:yVal>
          <c:smooth val="1"/>
          <c:extLst>
            <c:ext xmlns:c16="http://schemas.microsoft.com/office/drawing/2014/chart" uri="{C3380CC4-5D6E-409C-BE32-E72D297353CC}">
              <c16:uniqueId val="{00000000-3930-144E-9F27-B3706C04CA2B}"/>
            </c:ext>
          </c:extLst>
        </c:ser>
        <c:ser>
          <c:idx val="1"/>
          <c:order val="1"/>
          <c:tx>
            <c:v>Potential Energy</c:v>
          </c:tx>
          <c:xVal>
            <c:numRef>
              <c:f>'Conservation of Energy'!$A$2:$A$34</c:f>
              <c:numCache>
                <c:formatCode>General</c:formatCode>
                <c:ptCount val="33"/>
                <c:pt idx="0">
                  <c:v>1.4E-3</c:v>
                </c:pt>
                <c:pt idx="1">
                  <c:v>1.0200000000000001E-2</c:v>
                </c:pt>
                <c:pt idx="2">
                  <c:v>1.9099999999999999E-2</c:v>
                </c:pt>
                <c:pt idx="3">
                  <c:v>2.81E-2</c:v>
                </c:pt>
                <c:pt idx="4">
                  <c:v>3.7100000000000001E-2</c:v>
                </c:pt>
                <c:pt idx="5">
                  <c:v>4.6100000000000002E-2</c:v>
                </c:pt>
                <c:pt idx="6">
                  <c:v>5.5199999999999999E-2</c:v>
                </c:pt>
                <c:pt idx="7">
                  <c:v>6.4399999999999999E-2</c:v>
                </c:pt>
                <c:pt idx="8">
                  <c:v>7.3700000000000002E-2</c:v>
                </c:pt>
                <c:pt idx="9">
                  <c:v>8.3099999999999993E-2</c:v>
                </c:pt>
                <c:pt idx="10">
                  <c:v>9.2600000000000002E-2</c:v>
                </c:pt>
                <c:pt idx="11">
                  <c:v>0.1021</c:v>
                </c:pt>
                <c:pt idx="12">
                  <c:v>0.1118</c:v>
                </c:pt>
                <c:pt idx="13">
                  <c:v>0.1216</c:v>
                </c:pt>
                <c:pt idx="14">
                  <c:v>0.13150000000000001</c:v>
                </c:pt>
                <c:pt idx="15">
                  <c:v>0.14149999999999999</c:v>
                </c:pt>
                <c:pt idx="16">
                  <c:v>0.15160000000000001</c:v>
                </c:pt>
                <c:pt idx="17">
                  <c:v>0.1618</c:v>
                </c:pt>
                <c:pt idx="18">
                  <c:v>0.17219999999999999</c:v>
                </c:pt>
                <c:pt idx="19">
                  <c:v>0.18279999999999999</c:v>
                </c:pt>
                <c:pt idx="20">
                  <c:v>0.19350000000000001</c:v>
                </c:pt>
                <c:pt idx="21">
                  <c:v>0.2044</c:v>
                </c:pt>
                <c:pt idx="22">
                  <c:v>0.21540000000000001</c:v>
                </c:pt>
                <c:pt idx="23">
                  <c:v>0.2266</c:v>
                </c:pt>
                <c:pt idx="24">
                  <c:v>0.23810000000000001</c:v>
                </c:pt>
                <c:pt idx="25">
                  <c:v>0.24970000000000001</c:v>
                </c:pt>
                <c:pt idx="26">
                  <c:v>0.2616</c:v>
                </c:pt>
                <c:pt idx="27">
                  <c:v>0.2737</c:v>
                </c:pt>
              </c:numCache>
            </c:numRef>
          </c:xVal>
          <c:yVal>
            <c:numRef>
              <c:f>'Conservation of Energy'!$G$2:$G$34</c:f>
              <c:numCache>
                <c:formatCode>0.0000</c:formatCode>
                <c:ptCount val="33"/>
                <c:pt idx="0">
                  <c:v>1.1381720000000002</c:v>
                </c:pt>
                <c:pt idx="1">
                  <c:v>1.1250400000000003</c:v>
                </c:pt>
                <c:pt idx="2">
                  <c:v>1.1052440000000003</c:v>
                </c:pt>
                <c:pt idx="3">
                  <c:v>1.0878000000000001</c:v>
                </c:pt>
                <c:pt idx="4">
                  <c:v>1.0689840000000004</c:v>
                </c:pt>
                <c:pt idx="5">
                  <c:v>1.0474240000000004</c:v>
                </c:pt>
                <c:pt idx="6">
                  <c:v>1.0229240000000002</c:v>
                </c:pt>
                <c:pt idx="7">
                  <c:v>0.9984240000000002</c:v>
                </c:pt>
                <c:pt idx="8">
                  <c:v>0.96196800000000027</c:v>
                </c:pt>
                <c:pt idx="9">
                  <c:v>0.9415840000000002</c:v>
                </c:pt>
                <c:pt idx="10">
                  <c:v>0.91002800000000017</c:v>
                </c:pt>
                <c:pt idx="11">
                  <c:v>0.87729600000000019</c:v>
                </c:pt>
                <c:pt idx="12">
                  <c:v>0.84201600000000021</c:v>
                </c:pt>
                <c:pt idx="13">
                  <c:v>0.79830800000000013</c:v>
                </c:pt>
                <c:pt idx="14">
                  <c:v>0.75832400000000022</c:v>
                </c:pt>
                <c:pt idx="15">
                  <c:v>0.72343600000000019</c:v>
                </c:pt>
                <c:pt idx="16">
                  <c:v>0.6881560000000001</c:v>
                </c:pt>
                <c:pt idx="17">
                  <c:v>0.63268800000000014</c:v>
                </c:pt>
                <c:pt idx="18">
                  <c:v>0.58564800000000006</c:v>
                </c:pt>
                <c:pt idx="19">
                  <c:v>0.53390400000000016</c:v>
                </c:pt>
                <c:pt idx="20">
                  <c:v>0.4807880000000001</c:v>
                </c:pt>
                <c:pt idx="21">
                  <c:v>0.42120400000000013</c:v>
                </c:pt>
                <c:pt idx="22">
                  <c:v>0.37749600000000011</c:v>
                </c:pt>
                <c:pt idx="23">
                  <c:v>0.29047200000000023</c:v>
                </c:pt>
                <c:pt idx="24">
                  <c:v>0.23363199999999998</c:v>
                </c:pt>
                <c:pt idx="25">
                  <c:v>0.16111200000000012</c:v>
                </c:pt>
                <c:pt idx="26">
                  <c:v>8.800400000000011E-2</c:v>
                </c:pt>
                <c:pt idx="27">
                  <c:v>0</c:v>
                </c:pt>
                <c:pt idx="28">
                  <c:v>0</c:v>
                </c:pt>
                <c:pt idx="29">
                  <c:v>0</c:v>
                </c:pt>
                <c:pt idx="30">
                  <c:v>0</c:v>
                </c:pt>
              </c:numCache>
            </c:numRef>
          </c:yVal>
          <c:smooth val="1"/>
          <c:extLst>
            <c:ext xmlns:c16="http://schemas.microsoft.com/office/drawing/2014/chart" uri="{C3380CC4-5D6E-409C-BE32-E72D297353CC}">
              <c16:uniqueId val="{00000001-3930-144E-9F27-B3706C04CA2B}"/>
            </c:ext>
          </c:extLst>
        </c:ser>
        <c:ser>
          <c:idx val="2"/>
          <c:order val="2"/>
          <c:tx>
            <c:v>Total Energy</c:v>
          </c:tx>
          <c:trendline>
            <c:name>Linear Fit Total Energy</c:name>
            <c:trendlineType val="linear"/>
            <c:dispRSqr val="0"/>
            <c:dispEq val="1"/>
            <c:trendlineLbl>
              <c:layout>
                <c:manualLayout>
                  <c:x val="-2.1852495482965559E-2"/>
                  <c:y val="-0.11107028810297549"/>
                </c:manualLayout>
              </c:layout>
              <c:numFmt formatCode="General" sourceLinked="0"/>
              <c: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c:spPr>
              <c:txPr>
                <a:bodyPr/>
                <a:lstStyle/>
                <a:p>
                  <a:pPr>
                    <a:defRPr sz="1100">
                      <a:solidFill>
                        <a:schemeClr val="lt1"/>
                      </a:solidFill>
                      <a:latin typeface="+mn-lt"/>
                      <a:ea typeface="+mn-ea"/>
                      <a:cs typeface="+mn-cs"/>
                    </a:defRPr>
                  </a:pPr>
                  <a:endParaRPr lang="en-US"/>
                </a:p>
              </c:txPr>
            </c:trendlineLbl>
          </c:trendline>
          <c:xVal>
            <c:numRef>
              <c:f>'Conservation of Energy'!$A$2:$A$34</c:f>
              <c:numCache>
                <c:formatCode>General</c:formatCode>
                <c:ptCount val="33"/>
                <c:pt idx="0">
                  <c:v>1.4E-3</c:v>
                </c:pt>
                <c:pt idx="1">
                  <c:v>1.0200000000000001E-2</c:v>
                </c:pt>
                <c:pt idx="2">
                  <c:v>1.9099999999999999E-2</c:v>
                </c:pt>
                <c:pt idx="3">
                  <c:v>2.81E-2</c:v>
                </c:pt>
                <c:pt idx="4">
                  <c:v>3.7100000000000001E-2</c:v>
                </c:pt>
                <c:pt idx="5">
                  <c:v>4.6100000000000002E-2</c:v>
                </c:pt>
                <c:pt idx="6">
                  <c:v>5.5199999999999999E-2</c:v>
                </c:pt>
                <c:pt idx="7">
                  <c:v>6.4399999999999999E-2</c:v>
                </c:pt>
                <c:pt idx="8">
                  <c:v>7.3700000000000002E-2</c:v>
                </c:pt>
                <c:pt idx="9">
                  <c:v>8.3099999999999993E-2</c:v>
                </c:pt>
                <c:pt idx="10">
                  <c:v>9.2600000000000002E-2</c:v>
                </c:pt>
                <c:pt idx="11">
                  <c:v>0.1021</c:v>
                </c:pt>
                <c:pt idx="12">
                  <c:v>0.1118</c:v>
                </c:pt>
                <c:pt idx="13">
                  <c:v>0.1216</c:v>
                </c:pt>
                <c:pt idx="14">
                  <c:v>0.13150000000000001</c:v>
                </c:pt>
                <c:pt idx="15">
                  <c:v>0.14149999999999999</c:v>
                </c:pt>
                <c:pt idx="16">
                  <c:v>0.15160000000000001</c:v>
                </c:pt>
                <c:pt idx="17">
                  <c:v>0.1618</c:v>
                </c:pt>
                <c:pt idx="18">
                  <c:v>0.17219999999999999</c:v>
                </c:pt>
                <c:pt idx="19">
                  <c:v>0.18279999999999999</c:v>
                </c:pt>
                <c:pt idx="20">
                  <c:v>0.19350000000000001</c:v>
                </c:pt>
                <c:pt idx="21">
                  <c:v>0.2044</c:v>
                </c:pt>
                <c:pt idx="22">
                  <c:v>0.21540000000000001</c:v>
                </c:pt>
                <c:pt idx="23">
                  <c:v>0.2266</c:v>
                </c:pt>
                <c:pt idx="24">
                  <c:v>0.23810000000000001</c:v>
                </c:pt>
                <c:pt idx="25">
                  <c:v>0.24970000000000001</c:v>
                </c:pt>
                <c:pt idx="26">
                  <c:v>0.2616</c:v>
                </c:pt>
                <c:pt idx="27">
                  <c:v>0.2737</c:v>
                </c:pt>
              </c:numCache>
            </c:numRef>
          </c:xVal>
          <c:yVal>
            <c:numRef>
              <c:f>'Conservation of Energy'!$H$2:$H$34</c:f>
              <c:numCache>
                <c:formatCode>0.0000</c:formatCode>
                <c:ptCount val="33"/>
                <c:pt idx="0">
                  <c:v>1.1381720000000002</c:v>
                </c:pt>
                <c:pt idx="1">
                  <c:v>1.1830074586776849</c:v>
                </c:pt>
                <c:pt idx="2">
                  <c:v>1.2340282444135844</c:v>
                </c:pt>
                <c:pt idx="3">
                  <c:v>1.1855901234567907</c:v>
                </c:pt>
                <c:pt idx="4">
                  <c:v>1.1827617777777768</c:v>
                </c:pt>
                <c:pt idx="5">
                  <c:v>1.1968067160493834</c:v>
                </c:pt>
                <c:pt idx="6">
                  <c:v>1.2116089414321964</c:v>
                </c:pt>
                <c:pt idx="7">
                  <c:v>1.1830293875236284</c:v>
                </c:pt>
                <c:pt idx="8">
                  <c:v>1.3619680000000003</c:v>
                </c:pt>
                <c:pt idx="9">
                  <c:v>1.0639923295608882</c:v>
                </c:pt>
                <c:pt idx="10">
                  <c:v>1.1972412963988917</c:v>
                </c:pt>
                <c:pt idx="11">
                  <c:v>1.1863153905817176</c:v>
                </c:pt>
                <c:pt idx="12">
                  <c:v>1.1863671531512368</c:v>
                </c:pt>
                <c:pt idx="13">
                  <c:v>1.3161026688879651</c:v>
                </c:pt>
                <c:pt idx="14">
                  <c:v>1.1829337337006414</c:v>
                </c:pt>
                <c:pt idx="15">
                  <c:v>1.0402760000000026</c:v>
                </c:pt>
                <c:pt idx="16">
                  <c:v>1.0057719200078414</c:v>
                </c:pt>
                <c:pt idx="17">
                  <c:v>1.4024784652056916</c:v>
                </c:pt>
                <c:pt idx="18">
                  <c:v>1.1181923786982266</c:v>
                </c:pt>
                <c:pt idx="19">
                  <c:v>1.1541959188323241</c:v>
                </c:pt>
                <c:pt idx="20">
                  <c:v>1.1222501364311284</c:v>
                </c:pt>
                <c:pt idx="21">
                  <c:v>1.1990509825772244</c:v>
                </c:pt>
                <c:pt idx="22">
                  <c:v>0.78847947107437899</c:v>
                </c:pt>
                <c:pt idx="23">
                  <c:v>1.862028122448979</c:v>
                </c:pt>
                <c:pt idx="24">
                  <c:v>0.8695488241966024</c:v>
                </c:pt>
                <c:pt idx="25">
                  <c:v>1.1785020118906024</c:v>
                </c:pt>
                <c:pt idx="26">
                  <c:v>1.0704840508438682</c:v>
                </c:pt>
                <c:pt idx="27">
                  <c:v>1.3769619561505395</c:v>
                </c:pt>
                <c:pt idx="28">
                  <c:v>0</c:v>
                </c:pt>
                <c:pt idx="29">
                  <c:v>0</c:v>
                </c:pt>
                <c:pt idx="30">
                  <c:v>0</c:v>
                </c:pt>
              </c:numCache>
            </c:numRef>
          </c:yVal>
          <c:smooth val="1"/>
          <c:extLst>
            <c:ext xmlns:c16="http://schemas.microsoft.com/office/drawing/2014/chart" uri="{C3380CC4-5D6E-409C-BE32-E72D297353CC}">
              <c16:uniqueId val="{00000003-3930-144E-9F27-B3706C04CA2B}"/>
            </c:ext>
          </c:extLst>
        </c:ser>
        <c:dLbls>
          <c:showLegendKey val="0"/>
          <c:showVal val="0"/>
          <c:showCatName val="0"/>
          <c:showSerName val="0"/>
          <c:showPercent val="0"/>
          <c:showBubbleSize val="0"/>
        </c:dLbls>
        <c:axId val="204208000"/>
        <c:axId val="158531584"/>
      </c:scatterChart>
      <c:valAx>
        <c:axId val="204208000"/>
        <c:scaling>
          <c:orientation val="minMax"/>
        </c:scaling>
        <c:delete val="0"/>
        <c:axPos val="b"/>
        <c:majorGridlines/>
        <c:title>
          <c:tx>
            <c:rich>
              <a:bodyPr/>
              <a:lstStyle/>
              <a:p>
                <a:pPr>
                  <a:defRPr/>
                </a:pPr>
                <a:r>
                  <a:rPr lang="en-US"/>
                  <a:t>Time</a:t>
                </a:r>
                <a:r>
                  <a:rPr lang="en-US" baseline="0"/>
                  <a:t> (s)</a:t>
                </a:r>
                <a:endParaRPr lang="en-US"/>
              </a:p>
            </c:rich>
          </c:tx>
          <c:overlay val="0"/>
        </c:title>
        <c:numFmt formatCode="General" sourceLinked="1"/>
        <c:majorTickMark val="none"/>
        <c:minorTickMark val="none"/>
        <c:tickLblPos val="nextTo"/>
        <c:crossAx val="158531584"/>
        <c:crosses val="autoZero"/>
        <c:crossBetween val="midCat"/>
      </c:valAx>
      <c:valAx>
        <c:axId val="158531584"/>
        <c:scaling>
          <c:orientation val="minMax"/>
          <c:min val="0"/>
        </c:scaling>
        <c:delete val="0"/>
        <c:axPos val="l"/>
        <c:majorGridlines/>
        <c:title>
          <c:tx>
            <c:rich>
              <a:bodyPr/>
              <a:lstStyle/>
              <a:p>
                <a:pPr>
                  <a:defRPr/>
                </a:pPr>
                <a:r>
                  <a:rPr lang="en-US"/>
                  <a:t>Energy</a:t>
                </a:r>
                <a:r>
                  <a:rPr lang="en-US" baseline="0"/>
                  <a:t> (J)</a:t>
                </a:r>
                <a:endParaRPr lang="en-US"/>
              </a:p>
            </c:rich>
          </c:tx>
          <c:overlay val="0"/>
        </c:title>
        <c:numFmt formatCode="0.0000" sourceLinked="1"/>
        <c:majorTickMark val="none"/>
        <c:minorTickMark val="none"/>
        <c:tickLblPos val="nextTo"/>
        <c:crossAx val="204208000"/>
        <c:crosses val="autoZero"/>
        <c:crossBetween val="midCat"/>
      </c:valAx>
    </c:plotArea>
    <c:legend>
      <c:legendPos val="r"/>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5027-7EC3-3008-C7E1-CAD46B603A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328896-91C4-8115-FFA9-628A094FFF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718574-3DBE-7408-F702-55575D4EB145}"/>
              </a:ext>
            </a:extLst>
          </p:cNvPr>
          <p:cNvSpPr>
            <a:spLocks noGrp="1"/>
          </p:cNvSpPr>
          <p:nvPr>
            <p:ph type="dt" sz="half" idx="10"/>
          </p:nvPr>
        </p:nvSpPr>
        <p:spPr/>
        <p:txBody>
          <a:bodyPr/>
          <a:lstStyle/>
          <a:p>
            <a:fld id="{ABCEA922-B756-AD46-93D3-1D73533BFA1A}" type="datetimeFigureOut">
              <a:rPr lang="en-US" smtClean="0"/>
              <a:t>6/23/22</a:t>
            </a:fld>
            <a:endParaRPr lang="en-US"/>
          </a:p>
        </p:txBody>
      </p:sp>
      <p:sp>
        <p:nvSpPr>
          <p:cNvPr id="5" name="Footer Placeholder 4">
            <a:extLst>
              <a:ext uri="{FF2B5EF4-FFF2-40B4-BE49-F238E27FC236}">
                <a16:creationId xmlns:a16="http://schemas.microsoft.com/office/drawing/2014/main" id="{AE4AE6B6-D82D-AF39-C7CC-6C534D939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54482-5ED2-47F7-0115-8630298F84D6}"/>
              </a:ext>
            </a:extLst>
          </p:cNvPr>
          <p:cNvSpPr>
            <a:spLocks noGrp="1"/>
          </p:cNvSpPr>
          <p:nvPr>
            <p:ph type="sldNum" sz="quarter" idx="12"/>
          </p:nvPr>
        </p:nvSpPr>
        <p:spPr/>
        <p:txBody>
          <a:bodyPr/>
          <a:lstStyle/>
          <a:p>
            <a:fld id="{68A5AEDD-AE8A-5346-9644-C66DC14E31BB}" type="slidenum">
              <a:rPr lang="en-US" smtClean="0"/>
              <a:t>‹#›</a:t>
            </a:fld>
            <a:endParaRPr lang="en-US"/>
          </a:p>
        </p:txBody>
      </p:sp>
    </p:spTree>
    <p:extLst>
      <p:ext uri="{BB962C8B-B14F-4D97-AF65-F5344CB8AC3E}">
        <p14:creationId xmlns:p14="http://schemas.microsoft.com/office/powerpoint/2010/main" val="823557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2E327-58EA-5DE4-91CC-69E44DEF7E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E0BE73-D1C0-26D1-BBD0-7D115B3DE4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F0B31-1692-C8B5-4A61-3AE13CBB5C83}"/>
              </a:ext>
            </a:extLst>
          </p:cNvPr>
          <p:cNvSpPr>
            <a:spLocks noGrp="1"/>
          </p:cNvSpPr>
          <p:nvPr>
            <p:ph type="dt" sz="half" idx="10"/>
          </p:nvPr>
        </p:nvSpPr>
        <p:spPr/>
        <p:txBody>
          <a:bodyPr/>
          <a:lstStyle/>
          <a:p>
            <a:fld id="{ABCEA922-B756-AD46-93D3-1D73533BFA1A}" type="datetimeFigureOut">
              <a:rPr lang="en-US" smtClean="0"/>
              <a:t>6/23/22</a:t>
            </a:fld>
            <a:endParaRPr lang="en-US"/>
          </a:p>
        </p:txBody>
      </p:sp>
      <p:sp>
        <p:nvSpPr>
          <p:cNvPr id="5" name="Footer Placeholder 4">
            <a:extLst>
              <a:ext uri="{FF2B5EF4-FFF2-40B4-BE49-F238E27FC236}">
                <a16:creationId xmlns:a16="http://schemas.microsoft.com/office/drawing/2014/main" id="{FFC7443D-761E-C59E-AD62-B19001AC8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9BACD-7AF1-E560-7706-301DF198E230}"/>
              </a:ext>
            </a:extLst>
          </p:cNvPr>
          <p:cNvSpPr>
            <a:spLocks noGrp="1"/>
          </p:cNvSpPr>
          <p:nvPr>
            <p:ph type="sldNum" sz="quarter" idx="12"/>
          </p:nvPr>
        </p:nvSpPr>
        <p:spPr/>
        <p:txBody>
          <a:bodyPr/>
          <a:lstStyle/>
          <a:p>
            <a:fld id="{68A5AEDD-AE8A-5346-9644-C66DC14E31BB}" type="slidenum">
              <a:rPr lang="en-US" smtClean="0"/>
              <a:t>‹#›</a:t>
            </a:fld>
            <a:endParaRPr lang="en-US"/>
          </a:p>
        </p:txBody>
      </p:sp>
    </p:spTree>
    <p:extLst>
      <p:ext uri="{BB962C8B-B14F-4D97-AF65-F5344CB8AC3E}">
        <p14:creationId xmlns:p14="http://schemas.microsoft.com/office/powerpoint/2010/main" val="2601765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CCE33C-A6B9-E5A3-6637-7A5E01E146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398F2E-262E-30FE-2E13-559682039D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F01CE-5718-AE66-A2E5-CD0105721E8B}"/>
              </a:ext>
            </a:extLst>
          </p:cNvPr>
          <p:cNvSpPr>
            <a:spLocks noGrp="1"/>
          </p:cNvSpPr>
          <p:nvPr>
            <p:ph type="dt" sz="half" idx="10"/>
          </p:nvPr>
        </p:nvSpPr>
        <p:spPr/>
        <p:txBody>
          <a:bodyPr/>
          <a:lstStyle/>
          <a:p>
            <a:fld id="{ABCEA922-B756-AD46-93D3-1D73533BFA1A}" type="datetimeFigureOut">
              <a:rPr lang="en-US" smtClean="0"/>
              <a:t>6/23/22</a:t>
            </a:fld>
            <a:endParaRPr lang="en-US"/>
          </a:p>
        </p:txBody>
      </p:sp>
      <p:sp>
        <p:nvSpPr>
          <p:cNvPr id="5" name="Footer Placeholder 4">
            <a:extLst>
              <a:ext uri="{FF2B5EF4-FFF2-40B4-BE49-F238E27FC236}">
                <a16:creationId xmlns:a16="http://schemas.microsoft.com/office/drawing/2014/main" id="{C830A018-44FD-B2A6-AA87-6D883FC3EC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12CCE4-FEA8-2ADE-E9E5-4A6878E5B6F4}"/>
              </a:ext>
            </a:extLst>
          </p:cNvPr>
          <p:cNvSpPr>
            <a:spLocks noGrp="1"/>
          </p:cNvSpPr>
          <p:nvPr>
            <p:ph type="sldNum" sz="quarter" idx="12"/>
          </p:nvPr>
        </p:nvSpPr>
        <p:spPr/>
        <p:txBody>
          <a:bodyPr/>
          <a:lstStyle/>
          <a:p>
            <a:fld id="{68A5AEDD-AE8A-5346-9644-C66DC14E31BB}" type="slidenum">
              <a:rPr lang="en-US" smtClean="0"/>
              <a:t>‹#›</a:t>
            </a:fld>
            <a:endParaRPr lang="en-US"/>
          </a:p>
        </p:txBody>
      </p:sp>
    </p:spTree>
    <p:extLst>
      <p:ext uri="{BB962C8B-B14F-4D97-AF65-F5344CB8AC3E}">
        <p14:creationId xmlns:p14="http://schemas.microsoft.com/office/powerpoint/2010/main" val="3542458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E9C40-02EA-3D39-D9CD-16C39DA839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00E9A4-4B7A-96F6-3301-D769E0E93E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805CA0-D0DB-5E52-35EC-10BD9F223705}"/>
              </a:ext>
            </a:extLst>
          </p:cNvPr>
          <p:cNvSpPr>
            <a:spLocks noGrp="1"/>
          </p:cNvSpPr>
          <p:nvPr>
            <p:ph type="dt" sz="half" idx="10"/>
          </p:nvPr>
        </p:nvSpPr>
        <p:spPr/>
        <p:txBody>
          <a:bodyPr/>
          <a:lstStyle/>
          <a:p>
            <a:fld id="{ABCEA922-B756-AD46-93D3-1D73533BFA1A}" type="datetimeFigureOut">
              <a:rPr lang="en-US" smtClean="0"/>
              <a:t>6/23/22</a:t>
            </a:fld>
            <a:endParaRPr lang="en-US"/>
          </a:p>
        </p:txBody>
      </p:sp>
      <p:sp>
        <p:nvSpPr>
          <p:cNvPr id="5" name="Footer Placeholder 4">
            <a:extLst>
              <a:ext uri="{FF2B5EF4-FFF2-40B4-BE49-F238E27FC236}">
                <a16:creationId xmlns:a16="http://schemas.microsoft.com/office/drawing/2014/main" id="{ACB1FA9D-B278-214D-F5D6-3B75D6EA9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EAC0A-DD6A-51C2-9D4A-3C2E3C1568D5}"/>
              </a:ext>
            </a:extLst>
          </p:cNvPr>
          <p:cNvSpPr>
            <a:spLocks noGrp="1"/>
          </p:cNvSpPr>
          <p:nvPr>
            <p:ph type="sldNum" sz="quarter" idx="12"/>
          </p:nvPr>
        </p:nvSpPr>
        <p:spPr/>
        <p:txBody>
          <a:bodyPr/>
          <a:lstStyle/>
          <a:p>
            <a:fld id="{68A5AEDD-AE8A-5346-9644-C66DC14E31BB}" type="slidenum">
              <a:rPr lang="en-US" smtClean="0"/>
              <a:t>‹#›</a:t>
            </a:fld>
            <a:endParaRPr lang="en-US"/>
          </a:p>
        </p:txBody>
      </p:sp>
    </p:spTree>
    <p:extLst>
      <p:ext uri="{BB962C8B-B14F-4D97-AF65-F5344CB8AC3E}">
        <p14:creationId xmlns:p14="http://schemas.microsoft.com/office/powerpoint/2010/main" val="3826453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F9F68-0F09-1F35-BFBE-080F475149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7C8909-CECE-9E50-BC78-88E72CA6DD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43D0F5-C984-9A37-928F-2D217F8E1983}"/>
              </a:ext>
            </a:extLst>
          </p:cNvPr>
          <p:cNvSpPr>
            <a:spLocks noGrp="1"/>
          </p:cNvSpPr>
          <p:nvPr>
            <p:ph type="dt" sz="half" idx="10"/>
          </p:nvPr>
        </p:nvSpPr>
        <p:spPr/>
        <p:txBody>
          <a:bodyPr/>
          <a:lstStyle/>
          <a:p>
            <a:fld id="{ABCEA922-B756-AD46-93D3-1D73533BFA1A}" type="datetimeFigureOut">
              <a:rPr lang="en-US" smtClean="0"/>
              <a:t>6/23/22</a:t>
            </a:fld>
            <a:endParaRPr lang="en-US"/>
          </a:p>
        </p:txBody>
      </p:sp>
      <p:sp>
        <p:nvSpPr>
          <p:cNvPr id="5" name="Footer Placeholder 4">
            <a:extLst>
              <a:ext uri="{FF2B5EF4-FFF2-40B4-BE49-F238E27FC236}">
                <a16:creationId xmlns:a16="http://schemas.microsoft.com/office/drawing/2014/main" id="{08324EBF-6653-DCBB-8FDF-BEE73DDF01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CCE8D-E576-7620-A788-BF954BB3376B}"/>
              </a:ext>
            </a:extLst>
          </p:cNvPr>
          <p:cNvSpPr>
            <a:spLocks noGrp="1"/>
          </p:cNvSpPr>
          <p:nvPr>
            <p:ph type="sldNum" sz="quarter" idx="12"/>
          </p:nvPr>
        </p:nvSpPr>
        <p:spPr/>
        <p:txBody>
          <a:bodyPr/>
          <a:lstStyle/>
          <a:p>
            <a:fld id="{68A5AEDD-AE8A-5346-9644-C66DC14E31BB}" type="slidenum">
              <a:rPr lang="en-US" smtClean="0"/>
              <a:t>‹#›</a:t>
            </a:fld>
            <a:endParaRPr lang="en-US"/>
          </a:p>
        </p:txBody>
      </p:sp>
    </p:spTree>
    <p:extLst>
      <p:ext uri="{BB962C8B-B14F-4D97-AF65-F5344CB8AC3E}">
        <p14:creationId xmlns:p14="http://schemas.microsoft.com/office/powerpoint/2010/main" val="2227878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00C46-ECA7-5DEA-2BE0-CA8E67D9A7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893265-C9D0-0F8B-CD71-B2DBBE7A12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249A84-F06C-2002-D076-6E43E60539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C6A04-6DC6-9E85-99B3-C957EED7BC57}"/>
              </a:ext>
            </a:extLst>
          </p:cNvPr>
          <p:cNvSpPr>
            <a:spLocks noGrp="1"/>
          </p:cNvSpPr>
          <p:nvPr>
            <p:ph type="dt" sz="half" idx="10"/>
          </p:nvPr>
        </p:nvSpPr>
        <p:spPr/>
        <p:txBody>
          <a:bodyPr/>
          <a:lstStyle/>
          <a:p>
            <a:fld id="{ABCEA922-B756-AD46-93D3-1D73533BFA1A}" type="datetimeFigureOut">
              <a:rPr lang="en-US" smtClean="0"/>
              <a:t>6/23/22</a:t>
            </a:fld>
            <a:endParaRPr lang="en-US"/>
          </a:p>
        </p:txBody>
      </p:sp>
      <p:sp>
        <p:nvSpPr>
          <p:cNvPr id="6" name="Footer Placeholder 5">
            <a:extLst>
              <a:ext uri="{FF2B5EF4-FFF2-40B4-BE49-F238E27FC236}">
                <a16:creationId xmlns:a16="http://schemas.microsoft.com/office/drawing/2014/main" id="{32B1D842-8384-03D8-3799-2875A24D3F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9BDD54-3893-8553-191E-77A7F3F0D7E3}"/>
              </a:ext>
            </a:extLst>
          </p:cNvPr>
          <p:cNvSpPr>
            <a:spLocks noGrp="1"/>
          </p:cNvSpPr>
          <p:nvPr>
            <p:ph type="sldNum" sz="quarter" idx="12"/>
          </p:nvPr>
        </p:nvSpPr>
        <p:spPr/>
        <p:txBody>
          <a:bodyPr/>
          <a:lstStyle/>
          <a:p>
            <a:fld id="{68A5AEDD-AE8A-5346-9644-C66DC14E31BB}" type="slidenum">
              <a:rPr lang="en-US" smtClean="0"/>
              <a:t>‹#›</a:t>
            </a:fld>
            <a:endParaRPr lang="en-US"/>
          </a:p>
        </p:txBody>
      </p:sp>
    </p:spTree>
    <p:extLst>
      <p:ext uri="{BB962C8B-B14F-4D97-AF65-F5344CB8AC3E}">
        <p14:creationId xmlns:p14="http://schemas.microsoft.com/office/powerpoint/2010/main" val="2719925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661DB-DBF4-594E-066E-C6574DE5F7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84DA01-A628-9BA6-0856-C7849258A8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96868-E1BA-9E3E-5557-5EBC98611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456F50-2B1B-9F6B-CFA6-31D548B5E9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CF8260-D1DB-9BB8-A298-77DE316EAD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05798B-FEDA-7809-F217-F37396637DE7}"/>
              </a:ext>
            </a:extLst>
          </p:cNvPr>
          <p:cNvSpPr>
            <a:spLocks noGrp="1"/>
          </p:cNvSpPr>
          <p:nvPr>
            <p:ph type="dt" sz="half" idx="10"/>
          </p:nvPr>
        </p:nvSpPr>
        <p:spPr/>
        <p:txBody>
          <a:bodyPr/>
          <a:lstStyle/>
          <a:p>
            <a:fld id="{ABCEA922-B756-AD46-93D3-1D73533BFA1A}" type="datetimeFigureOut">
              <a:rPr lang="en-US" smtClean="0"/>
              <a:t>6/23/22</a:t>
            </a:fld>
            <a:endParaRPr lang="en-US"/>
          </a:p>
        </p:txBody>
      </p:sp>
      <p:sp>
        <p:nvSpPr>
          <p:cNvPr id="8" name="Footer Placeholder 7">
            <a:extLst>
              <a:ext uri="{FF2B5EF4-FFF2-40B4-BE49-F238E27FC236}">
                <a16:creationId xmlns:a16="http://schemas.microsoft.com/office/drawing/2014/main" id="{7A41C144-30EE-8EFC-E797-2EE9D49943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0E76B4-CA53-C12F-FA1E-822DF1A54B82}"/>
              </a:ext>
            </a:extLst>
          </p:cNvPr>
          <p:cNvSpPr>
            <a:spLocks noGrp="1"/>
          </p:cNvSpPr>
          <p:nvPr>
            <p:ph type="sldNum" sz="quarter" idx="12"/>
          </p:nvPr>
        </p:nvSpPr>
        <p:spPr/>
        <p:txBody>
          <a:bodyPr/>
          <a:lstStyle/>
          <a:p>
            <a:fld id="{68A5AEDD-AE8A-5346-9644-C66DC14E31BB}" type="slidenum">
              <a:rPr lang="en-US" smtClean="0"/>
              <a:t>‹#›</a:t>
            </a:fld>
            <a:endParaRPr lang="en-US"/>
          </a:p>
        </p:txBody>
      </p:sp>
    </p:spTree>
    <p:extLst>
      <p:ext uri="{BB962C8B-B14F-4D97-AF65-F5344CB8AC3E}">
        <p14:creationId xmlns:p14="http://schemas.microsoft.com/office/powerpoint/2010/main" val="2282308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EF7E7-0B96-89FB-B61C-50FBDA3FA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C55E9B-601A-DE01-EA40-E14611DF4DAD}"/>
              </a:ext>
            </a:extLst>
          </p:cNvPr>
          <p:cNvSpPr>
            <a:spLocks noGrp="1"/>
          </p:cNvSpPr>
          <p:nvPr>
            <p:ph type="dt" sz="half" idx="10"/>
          </p:nvPr>
        </p:nvSpPr>
        <p:spPr/>
        <p:txBody>
          <a:bodyPr/>
          <a:lstStyle/>
          <a:p>
            <a:fld id="{ABCEA922-B756-AD46-93D3-1D73533BFA1A}" type="datetimeFigureOut">
              <a:rPr lang="en-US" smtClean="0"/>
              <a:t>6/23/22</a:t>
            </a:fld>
            <a:endParaRPr lang="en-US"/>
          </a:p>
        </p:txBody>
      </p:sp>
      <p:sp>
        <p:nvSpPr>
          <p:cNvPr id="4" name="Footer Placeholder 3">
            <a:extLst>
              <a:ext uri="{FF2B5EF4-FFF2-40B4-BE49-F238E27FC236}">
                <a16:creationId xmlns:a16="http://schemas.microsoft.com/office/drawing/2014/main" id="{32321DA8-8BDF-6168-8448-29AD08FA24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EEE484-F733-D265-3C05-92D98C39C440}"/>
              </a:ext>
            </a:extLst>
          </p:cNvPr>
          <p:cNvSpPr>
            <a:spLocks noGrp="1"/>
          </p:cNvSpPr>
          <p:nvPr>
            <p:ph type="sldNum" sz="quarter" idx="12"/>
          </p:nvPr>
        </p:nvSpPr>
        <p:spPr/>
        <p:txBody>
          <a:bodyPr/>
          <a:lstStyle/>
          <a:p>
            <a:fld id="{68A5AEDD-AE8A-5346-9644-C66DC14E31BB}" type="slidenum">
              <a:rPr lang="en-US" smtClean="0"/>
              <a:t>‹#›</a:t>
            </a:fld>
            <a:endParaRPr lang="en-US"/>
          </a:p>
        </p:txBody>
      </p:sp>
    </p:spTree>
    <p:extLst>
      <p:ext uri="{BB962C8B-B14F-4D97-AF65-F5344CB8AC3E}">
        <p14:creationId xmlns:p14="http://schemas.microsoft.com/office/powerpoint/2010/main" val="4020864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EEFBF3-EEF9-1BB3-637C-065F41AAD5DB}"/>
              </a:ext>
            </a:extLst>
          </p:cNvPr>
          <p:cNvSpPr>
            <a:spLocks noGrp="1"/>
          </p:cNvSpPr>
          <p:nvPr>
            <p:ph type="dt" sz="half" idx="10"/>
          </p:nvPr>
        </p:nvSpPr>
        <p:spPr/>
        <p:txBody>
          <a:bodyPr/>
          <a:lstStyle/>
          <a:p>
            <a:fld id="{ABCEA922-B756-AD46-93D3-1D73533BFA1A}" type="datetimeFigureOut">
              <a:rPr lang="en-US" smtClean="0"/>
              <a:t>6/23/22</a:t>
            </a:fld>
            <a:endParaRPr lang="en-US"/>
          </a:p>
        </p:txBody>
      </p:sp>
      <p:sp>
        <p:nvSpPr>
          <p:cNvPr id="3" name="Footer Placeholder 2">
            <a:extLst>
              <a:ext uri="{FF2B5EF4-FFF2-40B4-BE49-F238E27FC236}">
                <a16:creationId xmlns:a16="http://schemas.microsoft.com/office/drawing/2014/main" id="{FF740BCD-D510-EE4D-2E73-C2370EA0BE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B045FF-B326-4B8A-3CC7-0E72BAC99E4B}"/>
              </a:ext>
            </a:extLst>
          </p:cNvPr>
          <p:cNvSpPr>
            <a:spLocks noGrp="1"/>
          </p:cNvSpPr>
          <p:nvPr>
            <p:ph type="sldNum" sz="quarter" idx="12"/>
          </p:nvPr>
        </p:nvSpPr>
        <p:spPr/>
        <p:txBody>
          <a:bodyPr/>
          <a:lstStyle/>
          <a:p>
            <a:fld id="{68A5AEDD-AE8A-5346-9644-C66DC14E31BB}" type="slidenum">
              <a:rPr lang="en-US" smtClean="0"/>
              <a:t>‹#›</a:t>
            </a:fld>
            <a:endParaRPr lang="en-US"/>
          </a:p>
        </p:txBody>
      </p:sp>
    </p:spTree>
    <p:extLst>
      <p:ext uri="{BB962C8B-B14F-4D97-AF65-F5344CB8AC3E}">
        <p14:creationId xmlns:p14="http://schemas.microsoft.com/office/powerpoint/2010/main" val="1462882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63E6-9498-8CAD-78B3-3616448A2E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F582E-5139-4A18-8657-0BE7F5BB47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015357-1CE5-C5E1-99A3-E92E49B708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A9D283-1F7B-4C8C-85EE-C0DF1C62F083}"/>
              </a:ext>
            </a:extLst>
          </p:cNvPr>
          <p:cNvSpPr>
            <a:spLocks noGrp="1"/>
          </p:cNvSpPr>
          <p:nvPr>
            <p:ph type="dt" sz="half" idx="10"/>
          </p:nvPr>
        </p:nvSpPr>
        <p:spPr/>
        <p:txBody>
          <a:bodyPr/>
          <a:lstStyle/>
          <a:p>
            <a:fld id="{ABCEA922-B756-AD46-93D3-1D73533BFA1A}" type="datetimeFigureOut">
              <a:rPr lang="en-US" smtClean="0"/>
              <a:t>6/23/22</a:t>
            </a:fld>
            <a:endParaRPr lang="en-US"/>
          </a:p>
        </p:txBody>
      </p:sp>
      <p:sp>
        <p:nvSpPr>
          <p:cNvPr id="6" name="Footer Placeholder 5">
            <a:extLst>
              <a:ext uri="{FF2B5EF4-FFF2-40B4-BE49-F238E27FC236}">
                <a16:creationId xmlns:a16="http://schemas.microsoft.com/office/drawing/2014/main" id="{F75DB500-B5BE-6E2A-6DF9-8AAB6DDFBD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A0A65B-8F37-48C9-071F-1D44B28562CE}"/>
              </a:ext>
            </a:extLst>
          </p:cNvPr>
          <p:cNvSpPr>
            <a:spLocks noGrp="1"/>
          </p:cNvSpPr>
          <p:nvPr>
            <p:ph type="sldNum" sz="quarter" idx="12"/>
          </p:nvPr>
        </p:nvSpPr>
        <p:spPr/>
        <p:txBody>
          <a:bodyPr/>
          <a:lstStyle/>
          <a:p>
            <a:fld id="{68A5AEDD-AE8A-5346-9644-C66DC14E31BB}" type="slidenum">
              <a:rPr lang="en-US" smtClean="0"/>
              <a:t>‹#›</a:t>
            </a:fld>
            <a:endParaRPr lang="en-US"/>
          </a:p>
        </p:txBody>
      </p:sp>
    </p:spTree>
    <p:extLst>
      <p:ext uri="{BB962C8B-B14F-4D97-AF65-F5344CB8AC3E}">
        <p14:creationId xmlns:p14="http://schemas.microsoft.com/office/powerpoint/2010/main" val="2680762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E2FC2-8A27-718E-4D34-5402C312AA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9EE5B0-5590-4371-D7EF-297296A1C0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1A548C-CF6C-22CA-9876-8F4EF335B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76F9A9-11EE-4486-E906-225E16975143}"/>
              </a:ext>
            </a:extLst>
          </p:cNvPr>
          <p:cNvSpPr>
            <a:spLocks noGrp="1"/>
          </p:cNvSpPr>
          <p:nvPr>
            <p:ph type="dt" sz="half" idx="10"/>
          </p:nvPr>
        </p:nvSpPr>
        <p:spPr/>
        <p:txBody>
          <a:bodyPr/>
          <a:lstStyle/>
          <a:p>
            <a:fld id="{ABCEA922-B756-AD46-93D3-1D73533BFA1A}" type="datetimeFigureOut">
              <a:rPr lang="en-US" smtClean="0"/>
              <a:t>6/23/22</a:t>
            </a:fld>
            <a:endParaRPr lang="en-US"/>
          </a:p>
        </p:txBody>
      </p:sp>
      <p:sp>
        <p:nvSpPr>
          <p:cNvPr id="6" name="Footer Placeholder 5">
            <a:extLst>
              <a:ext uri="{FF2B5EF4-FFF2-40B4-BE49-F238E27FC236}">
                <a16:creationId xmlns:a16="http://schemas.microsoft.com/office/drawing/2014/main" id="{631F9206-8ED7-DF47-4E84-6ED8AE303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CC5F4E-B81E-7F8F-BCF7-C3A9C5EFFAFC}"/>
              </a:ext>
            </a:extLst>
          </p:cNvPr>
          <p:cNvSpPr>
            <a:spLocks noGrp="1"/>
          </p:cNvSpPr>
          <p:nvPr>
            <p:ph type="sldNum" sz="quarter" idx="12"/>
          </p:nvPr>
        </p:nvSpPr>
        <p:spPr/>
        <p:txBody>
          <a:bodyPr/>
          <a:lstStyle/>
          <a:p>
            <a:fld id="{68A5AEDD-AE8A-5346-9644-C66DC14E31BB}" type="slidenum">
              <a:rPr lang="en-US" smtClean="0"/>
              <a:t>‹#›</a:t>
            </a:fld>
            <a:endParaRPr lang="en-US"/>
          </a:p>
        </p:txBody>
      </p:sp>
    </p:spTree>
    <p:extLst>
      <p:ext uri="{BB962C8B-B14F-4D97-AF65-F5344CB8AC3E}">
        <p14:creationId xmlns:p14="http://schemas.microsoft.com/office/powerpoint/2010/main" val="2858930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8961B6-1D30-C441-32E5-60C8D266B6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EE07D8-D319-798E-4038-4B7B31EBBD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2901A-B3D6-98AA-56CB-3C47CBA995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CEA922-B756-AD46-93D3-1D73533BFA1A}" type="datetimeFigureOut">
              <a:rPr lang="en-US" smtClean="0"/>
              <a:t>6/23/22</a:t>
            </a:fld>
            <a:endParaRPr lang="en-US"/>
          </a:p>
        </p:txBody>
      </p:sp>
      <p:sp>
        <p:nvSpPr>
          <p:cNvPr id="5" name="Footer Placeholder 4">
            <a:extLst>
              <a:ext uri="{FF2B5EF4-FFF2-40B4-BE49-F238E27FC236}">
                <a16:creationId xmlns:a16="http://schemas.microsoft.com/office/drawing/2014/main" id="{6E69512D-4F74-6179-6629-5222DBB898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8A595C-D312-C555-BF26-8285B7B34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5AEDD-AE8A-5346-9644-C66DC14E31BB}" type="slidenum">
              <a:rPr lang="en-US" smtClean="0"/>
              <a:t>‹#›</a:t>
            </a:fld>
            <a:endParaRPr lang="en-US"/>
          </a:p>
        </p:txBody>
      </p:sp>
    </p:spTree>
    <p:extLst>
      <p:ext uri="{BB962C8B-B14F-4D97-AF65-F5344CB8AC3E}">
        <p14:creationId xmlns:p14="http://schemas.microsoft.com/office/powerpoint/2010/main" val="75658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NULL"/><Relationship Id="rId4" Type="http://schemas.openxmlformats.org/officeDocument/2006/relationships/image" Target="NUL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39B4AAB-F06D-E7B5-9DF1-88AFDDE4CB3A}"/>
              </a:ext>
            </a:extLst>
          </p:cNvPr>
          <p:cNvSpPr txBox="1"/>
          <p:nvPr/>
        </p:nvSpPr>
        <p:spPr>
          <a:xfrm>
            <a:off x="1478428" y="471055"/>
            <a:ext cx="8977745" cy="1200329"/>
          </a:xfrm>
          <a:prstGeom prst="rect">
            <a:avLst/>
          </a:prstGeom>
          <a:noFill/>
        </p:spPr>
        <p:txBody>
          <a:bodyPr wrap="square" rtlCol="0">
            <a:spAutoFit/>
          </a:bodyPr>
          <a:lstStyle/>
          <a:p>
            <a:pPr algn="ctr"/>
            <a:r>
              <a:rPr lang="en-US" dirty="0"/>
              <a:t>PHYS204</a:t>
            </a:r>
          </a:p>
          <a:p>
            <a:pPr algn="ctr"/>
            <a:r>
              <a:rPr lang="en-US" dirty="0"/>
              <a:t> Charles Toohey 06/23/2022</a:t>
            </a:r>
          </a:p>
          <a:p>
            <a:pPr algn="ctr"/>
            <a:r>
              <a:rPr lang="en-US" dirty="0"/>
              <a:t>DeVry University</a:t>
            </a:r>
          </a:p>
          <a:p>
            <a:pPr algn="ctr"/>
            <a:r>
              <a:rPr lang="en-US" dirty="0"/>
              <a:t>Instructor: Dr. </a:t>
            </a:r>
            <a:r>
              <a:rPr lang="en-US" dirty="0" err="1"/>
              <a:t>Adib</a:t>
            </a:r>
            <a:endParaRPr lang="en-US" dirty="0"/>
          </a:p>
        </p:txBody>
      </p:sp>
      <p:sp>
        <p:nvSpPr>
          <p:cNvPr id="11" name="TextBox 10">
            <a:extLst>
              <a:ext uri="{FF2B5EF4-FFF2-40B4-BE49-F238E27FC236}">
                <a16:creationId xmlns:a16="http://schemas.microsoft.com/office/drawing/2014/main" id="{5270CC80-F6D1-63D8-4B60-9F49522CC0C2}"/>
              </a:ext>
            </a:extLst>
          </p:cNvPr>
          <p:cNvSpPr txBox="1"/>
          <p:nvPr/>
        </p:nvSpPr>
        <p:spPr>
          <a:xfrm>
            <a:off x="2318327" y="2817091"/>
            <a:ext cx="6659418" cy="2031325"/>
          </a:xfrm>
          <a:prstGeom prst="rect">
            <a:avLst/>
          </a:prstGeom>
          <a:noFill/>
        </p:spPr>
        <p:txBody>
          <a:bodyPr wrap="square" rtlCol="0">
            <a:spAutoFit/>
          </a:bodyPr>
          <a:lstStyle/>
          <a:p>
            <a:r>
              <a:rPr lang="en-US" dirty="0"/>
              <a:t>Throughout this Lab we go through the research phase of using the Arduino Mega board as well as the ESP32 board to monitor the sensor reading from our ultrasonic sensor, our rotary encoder, as well as our ESP32 built in Hall Effect sensor. We use these measurements to determine the force, magnitude, Gravitational Acceleration, as well as rotational motion in relevance to the object we use. </a:t>
            </a:r>
          </a:p>
          <a:p>
            <a:endParaRPr lang="en-US" dirty="0"/>
          </a:p>
        </p:txBody>
      </p:sp>
    </p:spTree>
    <p:extLst>
      <p:ext uri="{BB962C8B-B14F-4D97-AF65-F5344CB8AC3E}">
        <p14:creationId xmlns:p14="http://schemas.microsoft.com/office/powerpoint/2010/main" val="2666727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Experimental Set-up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Materials List: </a:t>
            </a:r>
          </a:p>
          <a:p>
            <a:pPr marL="285750" lvl="0" indent="-285750">
              <a:buFont typeface="Arial" panose="020B0604020202020204" pitchFamily="34" charset="0"/>
              <a:buChar char="•"/>
            </a:pPr>
            <a:r>
              <a:rPr lang="en-US" dirty="0"/>
              <a:t>Mega 2560 Board</a:t>
            </a:r>
          </a:p>
          <a:p>
            <a:pPr marL="285750" lvl="0" indent="-285750">
              <a:buFont typeface="Arial" panose="020B0604020202020204" pitchFamily="34" charset="0"/>
              <a:buChar char="•"/>
            </a:pPr>
            <a:r>
              <a:rPr lang="en-US" dirty="0"/>
              <a:t>Ultrasonic sensor HC-SR04</a:t>
            </a:r>
          </a:p>
          <a:p>
            <a:pPr marL="285750" lvl="0" indent="-285750">
              <a:buFont typeface="Arial" panose="020B0604020202020204" pitchFamily="34" charset="0"/>
              <a:buChar char="•"/>
            </a:pPr>
            <a:r>
              <a:rPr lang="en-US" dirty="0"/>
              <a:t>Male to Male Wires</a:t>
            </a:r>
          </a:p>
          <a:p>
            <a:pPr marL="285750" lvl="0" indent="-285750">
              <a:buFont typeface="Arial" panose="020B0604020202020204" pitchFamily="34" charset="0"/>
              <a:buChar char="•"/>
            </a:pPr>
            <a:r>
              <a:rPr lang="en-US" dirty="0"/>
              <a:t>Breadboard</a:t>
            </a:r>
          </a:p>
          <a:p>
            <a:pPr marL="285750" lvl="0" indent="-285750">
              <a:buFont typeface="Arial" panose="020B0604020202020204" pitchFamily="34" charset="0"/>
              <a:buChar char="•"/>
            </a:pPr>
            <a:r>
              <a:rPr lang="en-US" dirty="0"/>
              <a:t>Ruler or tape measurer </a:t>
            </a:r>
          </a:p>
          <a:p>
            <a:pPr marL="285750" lvl="0" indent="-285750">
              <a:buFont typeface="Arial" panose="020B0604020202020204" pitchFamily="34" charset="0"/>
              <a:buChar char="•"/>
            </a:pPr>
            <a:r>
              <a:rPr lang="en-US" dirty="0"/>
              <a:t>Object to act as obstacle</a:t>
            </a:r>
          </a:p>
          <a:p>
            <a:endParaRPr lang="en-US" dirty="0"/>
          </a:p>
          <a:p>
            <a:endParaRPr lang="en-US" dirty="0"/>
          </a:p>
        </p:txBody>
      </p:sp>
      <p:pic>
        <p:nvPicPr>
          <p:cNvPr id="10" name="Picture 9" descr="A picture containing text, indoor&#10;&#10;Description automatically generated">
            <a:extLst>
              <a:ext uri="{FF2B5EF4-FFF2-40B4-BE49-F238E27FC236}">
                <a16:creationId xmlns:a16="http://schemas.microsoft.com/office/drawing/2014/main" id="{D6885F52-D894-3017-489B-9448CA591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750" y="1343025"/>
            <a:ext cx="5816600" cy="4362450"/>
          </a:xfrm>
          <a:prstGeom prst="rect">
            <a:avLst/>
          </a:prstGeom>
        </p:spPr>
      </p:pic>
    </p:spTree>
    <p:extLst>
      <p:ext uri="{BB962C8B-B14F-4D97-AF65-F5344CB8AC3E}">
        <p14:creationId xmlns:p14="http://schemas.microsoft.com/office/powerpoint/2010/main" val="1582873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p:txBody>
          <a:bodyPr>
            <a:normAutofit/>
          </a:bodyPr>
          <a:lstStyle/>
          <a:p>
            <a:r>
              <a:rPr lang="en-US" sz="4400" dirty="0"/>
              <a:t>Raw Data (Screenshot)</a:t>
            </a:r>
          </a:p>
        </p:txBody>
      </p:sp>
      <p:pic>
        <p:nvPicPr>
          <p:cNvPr id="8" name="Content Placeholder 7" descr="Graphical user interface, text, application, email&#10;&#10;Description automatically generated">
            <a:extLst>
              <a:ext uri="{FF2B5EF4-FFF2-40B4-BE49-F238E27FC236}">
                <a16:creationId xmlns:a16="http://schemas.microsoft.com/office/drawing/2014/main" id="{FBCE1618-3C98-264A-7D63-BD8860279F0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747" t="-11874" r="-38655" b="-8494"/>
          <a:stretch/>
        </p:blipFill>
        <p:spPr>
          <a:xfrm>
            <a:off x="1628775" y="2651760"/>
            <a:ext cx="14131011" cy="4206240"/>
          </a:xfrm>
        </p:spPr>
      </p:pic>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p:txBody>
          <a:bodyPr/>
          <a:lstStyle/>
          <a:p>
            <a:r>
              <a:rPr lang="en-US" dirty="0"/>
              <a:t>Screenshot of Serial Monitor from Arduino IDE showing raw data. </a:t>
            </a:r>
          </a:p>
          <a:p>
            <a:r>
              <a:rPr lang="en-US" b="1" dirty="0"/>
              <a:t>Must include your name displayed in the serial monitor. </a:t>
            </a:r>
          </a:p>
        </p:txBody>
      </p:sp>
    </p:spTree>
    <p:extLst>
      <p:ext uri="{BB962C8B-B14F-4D97-AF65-F5344CB8AC3E}">
        <p14:creationId xmlns:p14="http://schemas.microsoft.com/office/powerpoint/2010/main" val="1332359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Collection</a:t>
            </a:r>
          </a:p>
        </p:txBody>
      </p:sp>
      <p:graphicFrame>
        <p:nvGraphicFramePr>
          <p:cNvPr id="9" name="Table 8">
            <a:extLst>
              <a:ext uri="{FF2B5EF4-FFF2-40B4-BE49-F238E27FC236}">
                <a16:creationId xmlns:a16="http://schemas.microsoft.com/office/drawing/2014/main" id="{691AF4BC-7AC1-4F23-BCE8-BB35FAEC7EF4}"/>
              </a:ext>
            </a:extLst>
          </p:cNvPr>
          <p:cNvGraphicFramePr>
            <a:graphicFrameLocks noGrp="1"/>
          </p:cNvGraphicFramePr>
          <p:nvPr/>
        </p:nvGraphicFramePr>
        <p:xfrm>
          <a:off x="980677" y="1764567"/>
          <a:ext cx="10084257" cy="4555691"/>
        </p:xfrm>
        <a:graphic>
          <a:graphicData uri="http://schemas.openxmlformats.org/drawingml/2006/table">
            <a:tbl>
              <a:tblPr firstRow="1" firstCol="1" bandRow="1">
                <a:tableStyleId>{5C22544A-7EE6-4342-B048-85BDC9FD1C3A}</a:tableStyleId>
              </a:tblPr>
              <a:tblGrid>
                <a:gridCol w="1264288">
                  <a:extLst>
                    <a:ext uri="{9D8B030D-6E8A-4147-A177-3AD203B41FA5}">
                      <a16:colId xmlns:a16="http://schemas.microsoft.com/office/drawing/2014/main" val="2680175028"/>
                    </a:ext>
                  </a:extLst>
                </a:gridCol>
                <a:gridCol w="1773567">
                  <a:extLst>
                    <a:ext uri="{9D8B030D-6E8A-4147-A177-3AD203B41FA5}">
                      <a16:colId xmlns:a16="http://schemas.microsoft.com/office/drawing/2014/main" val="1768498984"/>
                    </a:ext>
                  </a:extLst>
                </a:gridCol>
                <a:gridCol w="1773567">
                  <a:extLst>
                    <a:ext uri="{9D8B030D-6E8A-4147-A177-3AD203B41FA5}">
                      <a16:colId xmlns:a16="http://schemas.microsoft.com/office/drawing/2014/main" val="1249046169"/>
                    </a:ext>
                  </a:extLst>
                </a:gridCol>
                <a:gridCol w="1724279">
                  <a:extLst>
                    <a:ext uri="{9D8B030D-6E8A-4147-A177-3AD203B41FA5}">
                      <a16:colId xmlns:a16="http://schemas.microsoft.com/office/drawing/2014/main" val="4042757085"/>
                    </a:ext>
                  </a:extLst>
                </a:gridCol>
                <a:gridCol w="1774278">
                  <a:extLst>
                    <a:ext uri="{9D8B030D-6E8A-4147-A177-3AD203B41FA5}">
                      <a16:colId xmlns:a16="http://schemas.microsoft.com/office/drawing/2014/main" val="3508748709"/>
                    </a:ext>
                  </a:extLst>
                </a:gridCol>
                <a:gridCol w="1774278">
                  <a:extLst>
                    <a:ext uri="{9D8B030D-6E8A-4147-A177-3AD203B41FA5}">
                      <a16:colId xmlns:a16="http://schemas.microsoft.com/office/drawing/2014/main" val="650233730"/>
                    </a:ext>
                  </a:extLst>
                </a:gridCol>
              </a:tblGrid>
              <a:tr h="1098331">
                <a:tc>
                  <a:txBody>
                    <a:bodyPr/>
                    <a:lstStyle/>
                    <a:p>
                      <a:pPr marL="0" marR="0" algn="ctr">
                        <a:spcBef>
                          <a:spcPts val="0"/>
                        </a:spcBef>
                        <a:spcAft>
                          <a:spcPts val="0"/>
                        </a:spcAft>
                      </a:pPr>
                      <a:r>
                        <a:rPr lang="en-US" sz="1600" kern="100" dirty="0">
                          <a:effectLst/>
                          <a:latin typeface="+mn-lt"/>
                        </a:rPr>
                        <a:t>Trial</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Ruler Distance (cm)</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Total Roundtrip Distance (m)</a:t>
                      </a:r>
                    </a:p>
                  </a:txBody>
                  <a:tcPr marL="68580" marR="68580" marT="0" marB="0" anchor="ctr"/>
                </a:tc>
                <a:tc>
                  <a:txBody>
                    <a:bodyPr/>
                    <a:lstStyle/>
                    <a:p>
                      <a:pPr marL="0" marR="0" algn="ctr">
                        <a:spcBef>
                          <a:spcPts val="0"/>
                        </a:spcBef>
                        <a:spcAft>
                          <a:spcPts val="0"/>
                        </a:spcAft>
                      </a:pPr>
                      <a:r>
                        <a:rPr lang="en-US" sz="1600" b="1" kern="1200" dirty="0">
                          <a:solidFill>
                            <a:schemeClr val="lt1"/>
                          </a:solidFill>
                          <a:effectLst/>
                          <a:latin typeface="+mn-lt"/>
                          <a:ea typeface="+mn-ea"/>
                          <a:cs typeface="+mn-cs"/>
                        </a:rPr>
                        <a:t>Time from Serial Monitor (microseconds)</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Roundtrip time (s)</a:t>
                      </a:r>
                    </a:p>
                  </a:txBody>
                  <a:tcPr marL="68580" marR="68580" marT="0" marB="0" anchor="ctr"/>
                </a:tc>
                <a:tc>
                  <a:txBody>
                    <a:bodyPr/>
                    <a:lstStyle/>
                    <a:p>
                      <a:pPr marL="0" marR="0" algn="ctr">
                        <a:spcBef>
                          <a:spcPts val="0"/>
                        </a:spcBef>
                        <a:spcAft>
                          <a:spcPts val="0"/>
                        </a:spcAft>
                      </a:pPr>
                      <a:r>
                        <a:rPr lang="en-US" sz="1600" kern="100">
                          <a:effectLst/>
                          <a:latin typeface="+mn-lt"/>
                        </a:rPr>
                        <a:t>Velocity = distance/time (m/s)</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156371964"/>
                  </a:ext>
                </a:extLst>
              </a:tr>
              <a:tr h="691472">
                <a:tc>
                  <a:txBody>
                    <a:bodyPr/>
                    <a:lstStyle/>
                    <a:p>
                      <a:pPr marL="0" marR="0" algn="ctr">
                        <a:spcBef>
                          <a:spcPts val="0"/>
                        </a:spcBef>
                        <a:spcAft>
                          <a:spcPts val="0"/>
                        </a:spcAft>
                      </a:pPr>
                      <a:r>
                        <a:rPr lang="en-US" sz="1600" kern="100">
                          <a:effectLst/>
                          <a:latin typeface="+mn-lt"/>
                        </a:rPr>
                        <a:t>1</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7 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0.14</a:t>
                      </a:r>
                    </a:p>
                  </a:txBody>
                  <a:tcPr marL="68580" marR="68580" marT="0" marB="0" anchor="ctr"/>
                </a:tc>
                <a:tc>
                  <a:txBody>
                    <a:bodyPr/>
                    <a:lstStyle/>
                    <a:p>
                      <a:pPr marL="0" marR="0" algn="ctr">
                        <a:spcBef>
                          <a:spcPts val="0"/>
                        </a:spcBef>
                        <a:spcAft>
                          <a:spcPts val="0"/>
                        </a:spcAft>
                      </a:pPr>
                      <a:r>
                        <a:rPr lang="en-US" sz="1600" kern="100" dirty="0">
                          <a:effectLst/>
                          <a:latin typeface="+mn-lt"/>
                        </a:rPr>
                        <a:t>473 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4.73e-4</a:t>
                      </a:r>
                    </a:p>
                  </a:txBody>
                  <a:tcPr marL="68580" marR="68580" marT="0" marB="0" anchor="ctr"/>
                </a:tc>
                <a:tc>
                  <a:txBody>
                    <a:bodyPr/>
                    <a:lstStyle/>
                    <a:p>
                      <a:pPr marL="0" marR="0" algn="ctr">
                        <a:spcBef>
                          <a:spcPts val="0"/>
                        </a:spcBef>
                        <a:spcAft>
                          <a:spcPts val="0"/>
                        </a:spcAft>
                      </a:pPr>
                      <a:r>
                        <a:rPr lang="en-US" sz="1600" kern="100" dirty="0">
                          <a:effectLst/>
                          <a:latin typeface="+mn-lt"/>
                        </a:rPr>
                        <a:t>296</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891295801"/>
                  </a:ext>
                </a:extLst>
              </a:tr>
              <a:tr h="691472">
                <a:tc>
                  <a:txBody>
                    <a:bodyPr/>
                    <a:lstStyle/>
                    <a:p>
                      <a:pPr marL="0" marR="0" algn="ctr">
                        <a:spcBef>
                          <a:spcPts val="0"/>
                        </a:spcBef>
                        <a:spcAft>
                          <a:spcPts val="0"/>
                        </a:spcAft>
                      </a:pPr>
                      <a:r>
                        <a:rPr lang="en-US" sz="1600" kern="100">
                          <a:effectLst/>
                          <a:latin typeface="+mn-lt"/>
                        </a:rPr>
                        <a:t>2</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9 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0.18</a:t>
                      </a:r>
                    </a:p>
                  </a:txBody>
                  <a:tcPr marL="68580" marR="68580" marT="0" marB="0" anchor="ctr"/>
                </a:tc>
                <a:tc>
                  <a:txBody>
                    <a:bodyPr/>
                    <a:lstStyle/>
                    <a:p>
                      <a:pPr marL="0" marR="0" algn="ctr">
                        <a:spcBef>
                          <a:spcPts val="0"/>
                        </a:spcBef>
                        <a:spcAft>
                          <a:spcPts val="0"/>
                        </a:spcAft>
                      </a:pPr>
                      <a:r>
                        <a:rPr lang="en-US" sz="1600" kern="100" dirty="0">
                          <a:effectLst/>
                          <a:latin typeface="+mn-lt"/>
                        </a:rPr>
                        <a:t> 605</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6.05e-4</a:t>
                      </a:r>
                    </a:p>
                  </a:txBody>
                  <a:tcPr marL="68580" marR="68580" marT="0" marB="0" anchor="ctr"/>
                </a:tc>
                <a:tc>
                  <a:txBody>
                    <a:bodyPr/>
                    <a:lstStyle/>
                    <a:p>
                      <a:pPr marL="0" marR="0" algn="ctr">
                        <a:spcBef>
                          <a:spcPts val="0"/>
                        </a:spcBef>
                        <a:spcAft>
                          <a:spcPts val="0"/>
                        </a:spcAft>
                      </a:pPr>
                      <a:r>
                        <a:rPr lang="en-US" sz="1600" kern="100" dirty="0">
                          <a:effectLst/>
                          <a:latin typeface="+mn-lt"/>
                        </a:rPr>
                        <a:t>298 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100580240"/>
                  </a:ext>
                </a:extLst>
              </a:tr>
              <a:tr h="691472">
                <a:tc>
                  <a:txBody>
                    <a:bodyPr/>
                    <a:lstStyle/>
                    <a:p>
                      <a:pPr marL="0" marR="0" algn="ctr">
                        <a:spcBef>
                          <a:spcPts val="0"/>
                        </a:spcBef>
                        <a:spcAft>
                          <a:spcPts val="0"/>
                        </a:spcAft>
                      </a:pPr>
                      <a:r>
                        <a:rPr lang="en-US" sz="1600" kern="100">
                          <a:effectLst/>
                          <a:latin typeface="+mn-lt"/>
                        </a:rPr>
                        <a:t>3</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11 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0.24</a:t>
                      </a:r>
                    </a:p>
                  </a:txBody>
                  <a:tcPr marL="68580" marR="68580" marT="0" marB="0" anchor="ctr"/>
                </a:tc>
                <a:tc>
                  <a:txBody>
                    <a:bodyPr/>
                    <a:lstStyle/>
                    <a:p>
                      <a:pPr marL="0" marR="0" algn="ctr">
                        <a:spcBef>
                          <a:spcPts val="0"/>
                        </a:spcBef>
                        <a:spcAft>
                          <a:spcPts val="0"/>
                        </a:spcAft>
                      </a:pPr>
                      <a:r>
                        <a:rPr lang="en-US" sz="1600" kern="100" dirty="0">
                          <a:effectLst/>
                          <a:latin typeface="+mn-lt"/>
                        </a:rPr>
                        <a:t> 745</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7.45e-4</a:t>
                      </a:r>
                    </a:p>
                  </a:txBody>
                  <a:tcPr marL="68580" marR="68580" marT="0" marB="0" anchor="ctr"/>
                </a:tc>
                <a:tc>
                  <a:txBody>
                    <a:bodyPr/>
                    <a:lstStyle/>
                    <a:p>
                      <a:pPr marL="0" marR="0" algn="ctr">
                        <a:spcBef>
                          <a:spcPts val="0"/>
                        </a:spcBef>
                        <a:spcAft>
                          <a:spcPts val="0"/>
                        </a:spcAft>
                      </a:pPr>
                      <a:r>
                        <a:rPr lang="en-US" sz="1600" kern="100" dirty="0">
                          <a:effectLst/>
                          <a:latin typeface="+mn-lt"/>
                        </a:rPr>
                        <a:t>322</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115527295"/>
                  </a:ext>
                </a:extLst>
              </a:tr>
              <a:tr h="691472">
                <a:tc>
                  <a:txBody>
                    <a:bodyPr/>
                    <a:lstStyle/>
                    <a:p>
                      <a:pPr marL="0" marR="0" algn="ctr">
                        <a:spcBef>
                          <a:spcPts val="0"/>
                        </a:spcBef>
                        <a:spcAft>
                          <a:spcPts val="0"/>
                        </a:spcAft>
                      </a:pPr>
                      <a:r>
                        <a:rPr lang="en-US" sz="1600" kern="100">
                          <a:effectLst/>
                          <a:latin typeface="+mn-lt"/>
                        </a:rPr>
                        <a:t>4</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 14</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0.28</a:t>
                      </a:r>
                    </a:p>
                  </a:txBody>
                  <a:tcPr marL="68580" marR="68580" marT="0" marB="0" anchor="ctr"/>
                </a:tc>
                <a:tc>
                  <a:txBody>
                    <a:bodyPr/>
                    <a:lstStyle/>
                    <a:p>
                      <a:pPr marL="0" marR="0" algn="ctr">
                        <a:spcBef>
                          <a:spcPts val="0"/>
                        </a:spcBef>
                        <a:spcAft>
                          <a:spcPts val="0"/>
                        </a:spcAft>
                      </a:pPr>
                      <a:r>
                        <a:rPr lang="en-US" sz="1600" kern="100" dirty="0">
                          <a:effectLst/>
                          <a:latin typeface="+mn-lt"/>
                        </a:rPr>
                        <a:t> 946</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9.46e-4</a:t>
                      </a:r>
                    </a:p>
                  </a:txBody>
                  <a:tcPr marL="68580" marR="68580" marT="0" marB="0" anchor="ctr"/>
                </a:tc>
                <a:tc>
                  <a:txBody>
                    <a:bodyPr/>
                    <a:lstStyle/>
                    <a:p>
                      <a:pPr marL="0" marR="0" algn="ctr">
                        <a:spcBef>
                          <a:spcPts val="0"/>
                        </a:spcBef>
                        <a:spcAft>
                          <a:spcPts val="0"/>
                        </a:spcAft>
                      </a:pPr>
                      <a:r>
                        <a:rPr lang="en-US" sz="1600" kern="100" dirty="0">
                          <a:effectLst/>
                          <a:latin typeface="+mn-lt"/>
                        </a:rPr>
                        <a:t> 296</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4470191"/>
                  </a:ext>
                </a:extLst>
              </a:tr>
              <a:tr h="691472">
                <a:tc>
                  <a:txBody>
                    <a:bodyPr/>
                    <a:lstStyle/>
                    <a:p>
                      <a:pPr marL="0" marR="0" algn="ctr">
                        <a:spcBef>
                          <a:spcPts val="0"/>
                        </a:spcBef>
                        <a:spcAft>
                          <a:spcPts val="0"/>
                        </a:spcAft>
                      </a:pPr>
                      <a:r>
                        <a:rPr lang="en-US" sz="1600" kern="100">
                          <a:effectLst/>
                          <a:latin typeface="+mn-lt"/>
                        </a:rPr>
                        <a:t>5</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 17</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0.34</a:t>
                      </a:r>
                    </a:p>
                  </a:txBody>
                  <a:tcPr marL="68580" marR="68580" marT="0" marB="0" anchor="ctr"/>
                </a:tc>
                <a:tc>
                  <a:txBody>
                    <a:bodyPr/>
                    <a:lstStyle/>
                    <a:p>
                      <a:pPr marL="0" marR="0" algn="ctr">
                        <a:spcBef>
                          <a:spcPts val="0"/>
                        </a:spcBef>
                        <a:spcAft>
                          <a:spcPts val="0"/>
                        </a:spcAft>
                      </a:pPr>
                      <a:r>
                        <a:rPr lang="en-US" sz="1600" kern="100" dirty="0">
                          <a:effectLst/>
                          <a:latin typeface="+mn-lt"/>
                        </a:rPr>
                        <a:t> 1142</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11.42e-4</a:t>
                      </a:r>
                    </a:p>
                  </a:txBody>
                  <a:tcPr marL="68580" marR="68580" marT="0" marB="0" anchor="ctr"/>
                </a:tc>
                <a:tc>
                  <a:txBody>
                    <a:bodyPr/>
                    <a:lstStyle/>
                    <a:p>
                      <a:pPr marL="0" marR="0" algn="ctr">
                        <a:spcBef>
                          <a:spcPts val="0"/>
                        </a:spcBef>
                        <a:spcAft>
                          <a:spcPts val="0"/>
                        </a:spcAft>
                      </a:pPr>
                      <a:r>
                        <a:rPr lang="en-US" sz="1600" kern="100" dirty="0">
                          <a:effectLst/>
                          <a:latin typeface="+mn-lt"/>
                        </a:rPr>
                        <a:t> 298</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033095102"/>
                  </a:ext>
                </a:extLst>
              </a:tr>
            </a:tbl>
          </a:graphicData>
        </a:graphic>
      </p:graphicFrame>
    </p:spTree>
    <p:extLst>
      <p:ext uri="{BB962C8B-B14F-4D97-AF65-F5344CB8AC3E}">
        <p14:creationId xmlns:p14="http://schemas.microsoft.com/office/powerpoint/2010/main" val="4216175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p:txBody>
              <a:bodyPr/>
              <a:lstStyle/>
              <a:p>
                <a:r>
                  <a:rPr lang="en-US" dirty="0"/>
                  <a:t>Average velocity from table </a:t>
                </a:r>
              </a:p>
              <a:p>
                <a:endParaRPr lang="en-US" dirty="0"/>
              </a:p>
              <a:p>
                <a:pPr marL="0" indent="0">
                  <a:buNone/>
                </a:pPr>
                <a:r>
                  <a:rPr lang="en-US" dirty="0"/>
                  <a:t>                                                             302 m/s</a:t>
                </a:r>
              </a:p>
              <a:p>
                <a:pPr marL="0" indent="0">
                  <a:buNone/>
                </a:pPr>
                <a:endParaRPr lang="en-US" dirty="0"/>
              </a:p>
              <a:p>
                <a:r>
                  <a:rPr lang="en-US" dirty="0"/>
                  <a:t>Percent difference where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r>
                      <a:rPr lang="en-US" b="0" i="1" smtClean="0">
                        <a:latin typeface="Cambria Math" panose="02040503050406030204" pitchFamily="18" charset="0"/>
                      </a:rPr>
                      <m:t>=343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oMath>
                </a14:m>
                <a:endParaRPr lang="en-US" dirty="0"/>
              </a:p>
            </p:txBody>
          </p:sp>
        </mc:Choice>
        <mc:Fallback xmlns="">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751E027-C6AB-44A8-8B52-DC4ABBE2B670}"/>
                  </a:ext>
                </a:extLst>
              </p:cNvPr>
              <p:cNvSpPr/>
              <p:nvPr/>
            </p:nvSpPr>
            <p:spPr>
              <a:xfrm>
                <a:off x="1517345" y="2467931"/>
                <a:ext cx="3500702" cy="595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𝑎𝑣𝑔</m:t>
                          </m:r>
                        </m:sub>
                      </m:sSub>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3</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4</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5</m:t>
                              </m:r>
                            </m:sub>
                          </m:sSub>
                        </m:num>
                        <m:den>
                          <m:r>
                            <a:rPr lang="en-US" i="0">
                              <a:latin typeface="Cambria Math" panose="02040503050406030204" pitchFamily="18" charset="0"/>
                            </a:rPr>
                            <m:t>5</m:t>
                          </m:r>
                        </m:den>
                      </m:f>
                      <m:r>
                        <a:rPr lang="en-US" b="0" i="1" smtClean="0">
                          <a:latin typeface="Cambria Math" panose="02040503050406030204" pitchFamily="18" charset="0"/>
                        </a:rPr>
                        <m:t>=</m:t>
                      </m:r>
                    </m:oMath>
                  </m:oMathPara>
                </a14:m>
                <a:endParaRPr lang="en-US" dirty="0"/>
              </a:p>
            </p:txBody>
          </p:sp>
        </mc:Choice>
        <mc:Fallback xmlns="">
          <p:sp>
            <p:nvSpPr>
              <p:cNvPr id="4" name="Rectangle 3">
                <a:extLst>
                  <a:ext uri="{FF2B5EF4-FFF2-40B4-BE49-F238E27FC236}">
                    <a16:creationId xmlns:a16="http://schemas.microsoft.com/office/drawing/2014/main" id="{8751E027-C6AB-44A8-8B52-DC4ABBE2B670}"/>
                  </a:ext>
                </a:extLst>
              </p:cNvPr>
              <p:cNvSpPr>
                <a:spLocks noRot="1" noChangeAspect="1" noMove="1" noResize="1" noEditPoints="1" noAdjustHandles="1" noChangeArrowheads="1" noChangeShapeType="1" noTextEdit="1"/>
              </p:cNvSpPr>
              <p:nvPr/>
            </p:nvSpPr>
            <p:spPr>
              <a:xfrm>
                <a:off x="1517345" y="2467931"/>
                <a:ext cx="3500702" cy="59554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9C1325-020B-4670-B3DB-1D82E88B0052}"/>
                  </a:ext>
                </a:extLst>
              </p:cNvPr>
              <p:cNvSpPr/>
              <p:nvPr/>
            </p:nvSpPr>
            <p:spPr>
              <a:xfrm>
                <a:off x="1517345" y="4486921"/>
                <a:ext cx="6855130" cy="7173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𝑎𝑣𝑔</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dirty="0"/>
              </a:p>
            </p:txBody>
          </p:sp>
        </mc:Choice>
        <mc:Fallback xmlns="">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517345" y="4486921"/>
                <a:ext cx="6855130" cy="717376"/>
              </a:xfrm>
              <a:prstGeom prst="rect">
                <a:avLst/>
              </a:prstGeom>
              <a:blipFill>
                <a:blip r:embed="rId4"/>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0F415D6B-DF54-41EA-9B6B-B0F25E4E66FE}"/>
              </a:ext>
            </a:extLst>
          </p:cNvPr>
          <p:cNvSpPr txBox="1"/>
          <p:nvPr/>
        </p:nvSpPr>
        <p:spPr>
          <a:xfrm>
            <a:off x="838200" y="6317824"/>
            <a:ext cx="10778913" cy="369332"/>
          </a:xfrm>
          <a:prstGeom prst="rect">
            <a:avLst/>
          </a:prstGeom>
          <a:noFill/>
        </p:spPr>
        <p:txBody>
          <a:bodyPr wrap="none" rtlCol="0">
            <a:spAutoFit/>
          </a:bodyPr>
          <a:lstStyle/>
          <a:p>
            <a:r>
              <a:rPr lang="en-US" dirty="0"/>
              <a:t>Note: Use meters and seconds for all calculations.  Show the appropriate units for measured and calculated values</a:t>
            </a:r>
          </a:p>
        </p:txBody>
      </p:sp>
      <p:sp>
        <p:nvSpPr>
          <p:cNvPr id="8" name="TextBox 7">
            <a:extLst>
              <a:ext uri="{FF2B5EF4-FFF2-40B4-BE49-F238E27FC236}">
                <a16:creationId xmlns:a16="http://schemas.microsoft.com/office/drawing/2014/main" id="{C38D84EB-DB17-2A97-32C3-59B3E9442284}"/>
              </a:ext>
            </a:extLst>
          </p:cNvPr>
          <p:cNvSpPr txBox="1"/>
          <p:nvPr/>
        </p:nvSpPr>
        <p:spPr>
          <a:xfrm>
            <a:off x="7458075" y="4690681"/>
            <a:ext cx="2857500" cy="369332"/>
          </a:xfrm>
          <a:prstGeom prst="rect">
            <a:avLst/>
          </a:prstGeom>
          <a:noFill/>
        </p:spPr>
        <p:txBody>
          <a:bodyPr wrap="square" rtlCol="0">
            <a:spAutoFit/>
          </a:bodyPr>
          <a:lstStyle/>
          <a:p>
            <a:r>
              <a:rPr lang="en-US" dirty="0"/>
              <a:t>11.95%</a:t>
            </a:r>
          </a:p>
        </p:txBody>
      </p:sp>
    </p:spTree>
    <p:extLst>
      <p:ext uri="{BB962C8B-B14F-4D97-AF65-F5344CB8AC3E}">
        <p14:creationId xmlns:p14="http://schemas.microsoft.com/office/powerpoint/2010/main" val="2589198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Discuss the results and comment on the source of errors. </a:t>
            </a:r>
          </a:p>
          <a:p>
            <a:pPr lvl="1"/>
            <a:r>
              <a:rPr lang="en-US" dirty="0"/>
              <a:t>Answer: Some error points would be making sure connections are secure as well as making sure to orient voltage correctly. The results of my experiment show that the ultrasonic sensor differs only slightly at around 11 percent difference. Have to use a large enough object for the sensor.</a:t>
            </a:r>
          </a:p>
          <a:p>
            <a:pPr marL="457200" lvl="1" indent="0">
              <a:buNone/>
            </a:pPr>
            <a:endParaRPr lang="en-US" dirty="0"/>
          </a:p>
          <a:p>
            <a:pPr lvl="0"/>
            <a:r>
              <a:rPr lang="en-US" dirty="0"/>
              <a:t>What is the dependence of temperature, humidity and atmospheric pressure on the speed of sound?</a:t>
            </a:r>
          </a:p>
          <a:p>
            <a:pPr lvl="1"/>
            <a:r>
              <a:rPr lang="en-US" dirty="0"/>
              <a:t>Answer: The speed of sound is influenced by many things, higher temperature makes sound  move faster, due to the molecules moving faster. </a:t>
            </a:r>
          </a:p>
        </p:txBody>
      </p:sp>
    </p:spTree>
    <p:extLst>
      <p:ext uri="{BB962C8B-B14F-4D97-AF65-F5344CB8AC3E}">
        <p14:creationId xmlns:p14="http://schemas.microsoft.com/office/powerpoint/2010/main" val="2496902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67B12DA-AB3B-11DA-1424-3D1767960EF7}"/>
              </a:ext>
            </a:extLst>
          </p:cNvPr>
          <p:cNvSpPr txBox="1"/>
          <p:nvPr/>
        </p:nvSpPr>
        <p:spPr>
          <a:xfrm>
            <a:off x="2900218" y="2495300"/>
            <a:ext cx="6391564" cy="1200329"/>
          </a:xfrm>
          <a:prstGeom prst="rect">
            <a:avLst/>
          </a:prstGeom>
          <a:noFill/>
        </p:spPr>
        <p:txBody>
          <a:bodyPr wrap="square" rtlCol="0">
            <a:spAutoFit/>
          </a:bodyPr>
          <a:lstStyle/>
          <a:p>
            <a:r>
              <a:rPr lang="en-US" dirty="0"/>
              <a:t>Through this portion we can use an object and drop it, and using the ultrasonic sensor, we can monitor the object’s acceleration and compare it to the speed of sound to tell us how accurate our sensor is. </a:t>
            </a:r>
          </a:p>
        </p:txBody>
      </p:sp>
      <p:sp>
        <p:nvSpPr>
          <p:cNvPr id="2" name="TextBox 1">
            <a:extLst>
              <a:ext uri="{FF2B5EF4-FFF2-40B4-BE49-F238E27FC236}">
                <a16:creationId xmlns:a16="http://schemas.microsoft.com/office/drawing/2014/main" id="{A2C4D867-CD1F-D472-EF94-6A8E468976A3}"/>
              </a:ext>
            </a:extLst>
          </p:cNvPr>
          <p:cNvSpPr txBox="1"/>
          <p:nvPr/>
        </p:nvSpPr>
        <p:spPr>
          <a:xfrm>
            <a:off x="4641012" y="845389"/>
            <a:ext cx="2556534" cy="369332"/>
          </a:xfrm>
          <a:prstGeom prst="rect">
            <a:avLst/>
          </a:prstGeom>
          <a:noFill/>
        </p:spPr>
        <p:txBody>
          <a:bodyPr wrap="none" rtlCol="0">
            <a:spAutoFit/>
          </a:bodyPr>
          <a:lstStyle/>
          <a:p>
            <a:r>
              <a:rPr lang="en-US" dirty="0"/>
              <a:t>Falling object experiment</a:t>
            </a:r>
          </a:p>
        </p:txBody>
      </p:sp>
    </p:spTree>
    <p:extLst>
      <p:ext uri="{BB962C8B-B14F-4D97-AF65-F5344CB8AC3E}">
        <p14:creationId xmlns:p14="http://schemas.microsoft.com/office/powerpoint/2010/main" val="4175135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PHYS204</a:t>
            </a:r>
            <a:br>
              <a:rPr lang="en-US" dirty="0"/>
            </a:br>
            <a:r>
              <a:rPr lang="en-US" dirty="0"/>
              <a:t>Module 3</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Gravitational Acceleration</a:t>
            </a:r>
          </a:p>
        </p:txBody>
      </p:sp>
    </p:spTree>
    <p:extLst>
      <p:ext uri="{BB962C8B-B14F-4D97-AF65-F5344CB8AC3E}">
        <p14:creationId xmlns:p14="http://schemas.microsoft.com/office/powerpoint/2010/main" val="3959230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Experimental Set-up (Picture)</a:t>
            </a:r>
          </a:p>
        </p:txBody>
      </p:sp>
      <p:pic>
        <p:nvPicPr>
          <p:cNvPr id="5" name="Content Placeholder 4" descr="A picture containing indoor&#10;&#10;Description automatically generated">
            <a:extLst>
              <a:ext uri="{FF2B5EF4-FFF2-40B4-BE49-F238E27FC236}">
                <a16:creationId xmlns:a16="http://schemas.microsoft.com/office/drawing/2014/main" id="{561DEA07-378E-4EA5-9BEB-E816DB3708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832475" y="1596629"/>
            <a:ext cx="4873625" cy="3655218"/>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Materials List: </a:t>
            </a:r>
          </a:p>
          <a:p>
            <a:pPr marL="285750" lvl="0" indent="-285750">
              <a:buFont typeface="Arial" panose="020B0604020202020204" pitchFamily="34" charset="0"/>
              <a:buChar char="•"/>
            </a:pPr>
            <a:r>
              <a:rPr lang="en-US" dirty="0"/>
              <a:t>Mega 2560 Board</a:t>
            </a:r>
          </a:p>
          <a:p>
            <a:pPr marL="285750" lvl="0" indent="-285750">
              <a:buFont typeface="Arial" panose="020B0604020202020204" pitchFamily="34" charset="0"/>
              <a:buChar char="•"/>
            </a:pPr>
            <a:r>
              <a:rPr lang="en-US" dirty="0"/>
              <a:t>Ultrasonic sensor HC-SR04</a:t>
            </a:r>
          </a:p>
          <a:p>
            <a:pPr marL="285750" lvl="0" indent="-285750">
              <a:buFont typeface="Arial" panose="020B0604020202020204" pitchFamily="34" charset="0"/>
              <a:buChar char="•"/>
            </a:pPr>
            <a:r>
              <a:rPr lang="en-US" dirty="0"/>
              <a:t>Male to Male Wires</a:t>
            </a:r>
          </a:p>
          <a:p>
            <a:pPr marL="285750" lvl="0" indent="-285750">
              <a:buFont typeface="Arial" panose="020B0604020202020204" pitchFamily="34" charset="0"/>
              <a:buChar char="•"/>
            </a:pPr>
            <a:r>
              <a:rPr lang="en-US" dirty="0"/>
              <a:t>Breadboard</a:t>
            </a:r>
          </a:p>
          <a:p>
            <a:pPr marL="285750" lvl="0" indent="-285750">
              <a:buFont typeface="Arial" panose="020B0604020202020204" pitchFamily="34" charset="0"/>
              <a:buChar char="•"/>
            </a:pPr>
            <a:r>
              <a:rPr lang="en-US" dirty="0"/>
              <a:t>Object to undergo free fall motion</a:t>
            </a:r>
          </a:p>
          <a:p>
            <a:r>
              <a:rPr lang="en-US" dirty="0"/>
              <a:t> </a:t>
            </a:r>
          </a:p>
          <a:p>
            <a:endParaRPr lang="en-US" dirty="0"/>
          </a:p>
        </p:txBody>
      </p:sp>
    </p:spTree>
    <p:extLst>
      <p:ext uri="{BB962C8B-B14F-4D97-AF65-F5344CB8AC3E}">
        <p14:creationId xmlns:p14="http://schemas.microsoft.com/office/powerpoint/2010/main" val="1185961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p:txBody>
          <a:bodyPr>
            <a:normAutofit/>
          </a:bodyPr>
          <a:lstStyle/>
          <a:p>
            <a:r>
              <a:rPr lang="en-US" sz="4400" dirty="0"/>
              <a:t>Serial Monitor (Screenshot)</a:t>
            </a:r>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p:txBody>
          <a:bodyPr/>
          <a:lstStyle/>
          <a:p>
            <a:r>
              <a:rPr lang="en-US" dirty="0"/>
              <a:t>Include screenshot of raw data showing the start of the fall and end of the fall of one trial. </a:t>
            </a:r>
          </a:p>
          <a:p>
            <a:r>
              <a:rPr lang="en-US" b="1" dirty="0"/>
              <a:t>Must include your name displayed in the serial monitor. </a:t>
            </a:r>
          </a:p>
        </p:txBody>
      </p:sp>
      <p:pic>
        <p:nvPicPr>
          <p:cNvPr id="5" name="Picture 4">
            <a:extLst>
              <a:ext uri="{FF2B5EF4-FFF2-40B4-BE49-F238E27FC236}">
                <a16:creationId xmlns:a16="http://schemas.microsoft.com/office/drawing/2014/main" id="{7408988E-8200-D3FF-CAA5-DC1C20741EB4}"/>
              </a:ext>
            </a:extLst>
          </p:cNvPr>
          <p:cNvPicPr>
            <a:picLocks noChangeAspect="1"/>
          </p:cNvPicPr>
          <p:nvPr/>
        </p:nvPicPr>
        <p:blipFill>
          <a:blip r:embed="rId2"/>
          <a:stretch>
            <a:fillRect/>
          </a:stretch>
        </p:blipFill>
        <p:spPr>
          <a:xfrm>
            <a:off x="6096000" y="1102451"/>
            <a:ext cx="3429297" cy="4503810"/>
          </a:xfrm>
          <a:prstGeom prst="rect">
            <a:avLst/>
          </a:prstGeom>
        </p:spPr>
      </p:pic>
    </p:spTree>
    <p:extLst>
      <p:ext uri="{BB962C8B-B14F-4D97-AF65-F5344CB8AC3E}">
        <p14:creationId xmlns:p14="http://schemas.microsoft.com/office/powerpoint/2010/main" val="1278631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a:xfrm>
            <a:off x="112424" y="0"/>
            <a:ext cx="3932237" cy="1600200"/>
          </a:xfrm>
        </p:spPr>
        <p:txBody>
          <a:bodyPr>
            <a:normAutofit/>
          </a:bodyPr>
          <a:lstStyle/>
          <a:p>
            <a:r>
              <a:rPr lang="en-US" sz="4400" dirty="0"/>
              <a:t>Excel Table</a:t>
            </a:r>
            <a:br>
              <a:rPr lang="en-US" sz="4400" dirty="0"/>
            </a:br>
            <a:r>
              <a:rPr lang="en-US" sz="4400" dirty="0"/>
              <a:t>(Screenshot)</a:t>
            </a:r>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3364779" y="124691"/>
            <a:ext cx="3932237" cy="3811588"/>
          </a:xfrm>
        </p:spPr>
        <p:txBody>
          <a:bodyPr/>
          <a:lstStyle/>
          <a:p>
            <a:r>
              <a:rPr lang="en-US" dirty="0"/>
              <a:t>Include all values in the Excel table for a single trial showing the fall distance in centimeters and meters as a function of time</a:t>
            </a:r>
          </a:p>
          <a:p>
            <a:endParaRPr lang="en-US" dirty="0"/>
          </a:p>
        </p:txBody>
      </p:sp>
      <p:pic>
        <p:nvPicPr>
          <p:cNvPr id="5" name="Picture 4">
            <a:extLst>
              <a:ext uri="{FF2B5EF4-FFF2-40B4-BE49-F238E27FC236}">
                <a16:creationId xmlns:a16="http://schemas.microsoft.com/office/drawing/2014/main" id="{721838E9-7ECD-CC9F-9086-FF4BDDAAD9C8}"/>
              </a:ext>
            </a:extLst>
          </p:cNvPr>
          <p:cNvPicPr>
            <a:picLocks noChangeAspect="1"/>
          </p:cNvPicPr>
          <p:nvPr/>
        </p:nvPicPr>
        <p:blipFill>
          <a:blip r:embed="rId2"/>
          <a:stretch>
            <a:fillRect/>
          </a:stretch>
        </p:blipFill>
        <p:spPr>
          <a:xfrm>
            <a:off x="7454417" y="1497041"/>
            <a:ext cx="2232853" cy="2850127"/>
          </a:xfrm>
          <a:prstGeom prst="rect">
            <a:avLst/>
          </a:prstGeom>
        </p:spPr>
      </p:pic>
    </p:spTree>
    <p:extLst>
      <p:ext uri="{BB962C8B-B14F-4D97-AF65-F5344CB8AC3E}">
        <p14:creationId xmlns:p14="http://schemas.microsoft.com/office/powerpoint/2010/main" val="1477227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PHYS204</a:t>
            </a:r>
            <a:br>
              <a:rPr lang="en-US" dirty="0"/>
            </a:br>
            <a:r>
              <a:rPr lang="en-US" dirty="0"/>
              <a:t>Module 1</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Materials List</a:t>
            </a:r>
          </a:p>
        </p:txBody>
      </p:sp>
    </p:spTree>
    <p:extLst>
      <p:ext uri="{BB962C8B-B14F-4D97-AF65-F5344CB8AC3E}">
        <p14:creationId xmlns:p14="http://schemas.microsoft.com/office/powerpoint/2010/main" val="737525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p:txBody>
          <a:bodyPr>
            <a:normAutofit/>
          </a:bodyPr>
          <a:lstStyle/>
          <a:p>
            <a:r>
              <a:rPr lang="en-US" sz="4400" dirty="0"/>
              <a:t>Excel Graph</a:t>
            </a:r>
            <a:br>
              <a:rPr lang="en-US" sz="4400" dirty="0"/>
            </a:br>
            <a:r>
              <a:rPr lang="en-US" sz="4400" dirty="0"/>
              <a:t>(Screenshot)</a:t>
            </a:r>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p:txBody>
          <a:bodyPr/>
          <a:lstStyle/>
          <a:p>
            <a:r>
              <a:rPr lang="en-US" dirty="0"/>
              <a:t>Include Excel graph for a single trial showing the fall distance as a function of time. </a:t>
            </a:r>
          </a:p>
          <a:p>
            <a:r>
              <a:rPr lang="en-US" b="1" dirty="0"/>
              <a:t>Must include equation for curve fitting. </a:t>
            </a:r>
          </a:p>
          <a:p>
            <a:endParaRPr lang="en-US" dirty="0"/>
          </a:p>
        </p:txBody>
      </p:sp>
      <p:graphicFrame>
        <p:nvGraphicFramePr>
          <p:cNvPr id="5" name="Chart 4">
            <a:extLst>
              <a:ext uri="{FF2B5EF4-FFF2-40B4-BE49-F238E27FC236}">
                <a16:creationId xmlns:a16="http://schemas.microsoft.com/office/drawing/2014/main" id="{9B5DEBC9-48CF-42D8-875E-D16BFC4BE9BE}"/>
              </a:ext>
            </a:extLst>
          </p:cNvPr>
          <p:cNvGraphicFramePr>
            <a:graphicFrameLocks/>
          </p:cNvGraphicFramePr>
          <p:nvPr/>
        </p:nvGraphicFramePr>
        <p:xfrm>
          <a:off x="5808558" y="1826895"/>
          <a:ext cx="5034915" cy="32042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77918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Collection</a:t>
            </a:r>
          </a:p>
        </p:txBody>
      </p:sp>
      <p:graphicFrame>
        <p:nvGraphicFramePr>
          <p:cNvPr id="11" name="Table 10">
            <a:extLst>
              <a:ext uri="{FF2B5EF4-FFF2-40B4-BE49-F238E27FC236}">
                <a16:creationId xmlns:a16="http://schemas.microsoft.com/office/drawing/2014/main" id="{9E68CBE3-DA34-4E26-9621-6F85D54401F7}"/>
              </a:ext>
            </a:extLst>
          </p:cNvPr>
          <p:cNvGraphicFramePr>
            <a:graphicFrameLocks noGrp="1"/>
          </p:cNvGraphicFramePr>
          <p:nvPr/>
        </p:nvGraphicFramePr>
        <p:xfrm>
          <a:off x="3278320" y="2118164"/>
          <a:ext cx="6197752" cy="4188192"/>
        </p:xfrm>
        <a:graphic>
          <a:graphicData uri="http://schemas.openxmlformats.org/drawingml/2006/table">
            <a:tbl>
              <a:tblPr firstRow="1" firstCol="1" bandRow="1">
                <a:tableStyleId>{5C22544A-7EE6-4342-B048-85BDC9FD1C3A}</a:tableStyleId>
              </a:tblPr>
              <a:tblGrid>
                <a:gridCol w="1628090">
                  <a:extLst>
                    <a:ext uri="{9D8B030D-6E8A-4147-A177-3AD203B41FA5}">
                      <a16:colId xmlns:a16="http://schemas.microsoft.com/office/drawing/2014/main" val="2680175028"/>
                    </a:ext>
                  </a:extLst>
                </a:gridCol>
                <a:gridCol w="2284831">
                  <a:extLst>
                    <a:ext uri="{9D8B030D-6E8A-4147-A177-3AD203B41FA5}">
                      <a16:colId xmlns:a16="http://schemas.microsoft.com/office/drawing/2014/main" val="1075304185"/>
                    </a:ext>
                  </a:extLst>
                </a:gridCol>
                <a:gridCol w="2284831">
                  <a:extLst>
                    <a:ext uri="{9D8B030D-6E8A-4147-A177-3AD203B41FA5}">
                      <a16:colId xmlns:a16="http://schemas.microsoft.com/office/drawing/2014/main" val="650233730"/>
                    </a:ext>
                  </a:extLst>
                </a:gridCol>
              </a:tblGrid>
              <a:tr h="1009732">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rPr>
                        <a:t>x</a:t>
                      </a:r>
                      <a:r>
                        <a:rPr lang="en-US" sz="1600" kern="100" baseline="30000" dirty="0">
                          <a:effectLst/>
                        </a:rPr>
                        <a:t>2   </a:t>
                      </a:r>
                      <a:r>
                        <a:rPr lang="en-US" sz="1600" kern="100" dirty="0">
                          <a:effectLst/>
                        </a:rPr>
                        <a:t>coefficient value </a:t>
                      </a:r>
                      <a:br>
                        <a:rPr lang="en-US" sz="1600" kern="100" dirty="0">
                          <a:effectLst/>
                        </a:rPr>
                      </a:br>
                      <a:r>
                        <a:rPr lang="en-US" sz="1600" kern="100" dirty="0">
                          <a:effectLst/>
                        </a:rPr>
                        <a:t>from curve fitting</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rPr>
                        <a:t>Acceleration (m/s</a:t>
                      </a:r>
                      <a:r>
                        <a:rPr lang="en-US" sz="1600" kern="100" baseline="30000" dirty="0">
                          <a:effectLst/>
                        </a:rPr>
                        <a:t>2</a:t>
                      </a:r>
                      <a:r>
                        <a:rPr lang="en-US" sz="1600" kern="100" dirty="0">
                          <a:effectLst/>
                        </a:rPr>
                        <a:t>) </a:t>
                      </a:r>
                      <a:br>
                        <a:rPr lang="en-US" sz="1600" kern="100" dirty="0">
                          <a:effectLst/>
                        </a:rPr>
                      </a:br>
                      <a:r>
                        <a:rPr lang="en-US" sz="1600" kern="100" dirty="0">
                          <a:effectLst/>
                        </a:rPr>
                        <a:t>= 2* (x</a:t>
                      </a:r>
                      <a:r>
                        <a:rPr lang="en-US" sz="1600" kern="100" baseline="30000" dirty="0">
                          <a:effectLst/>
                        </a:rPr>
                        <a:t>2  </a:t>
                      </a:r>
                      <a:r>
                        <a:rPr lang="en-US" sz="1600" kern="100" dirty="0">
                          <a:effectLst/>
                        </a:rPr>
                        <a:t>coefficient)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156371964"/>
                  </a:ext>
                </a:extLst>
              </a:tr>
              <a:tr h="635692">
                <a:tc>
                  <a:txBody>
                    <a:bodyPr/>
                    <a:lstStyle/>
                    <a:p>
                      <a:pPr marL="0" marR="0" algn="ctr">
                        <a:spcBef>
                          <a:spcPts val="0"/>
                        </a:spcBef>
                        <a:spcAft>
                          <a:spcPts val="0"/>
                        </a:spcAft>
                      </a:pPr>
                      <a:r>
                        <a:rPr lang="en-US" sz="1600" kern="100">
                          <a:effectLst/>
                        </a:rPr>
                        <a:t>1</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3.79</a:t>
                      </a: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7.58</a:t>
                      </a:r>
                    </a:p>
                  </a:txBody>
                  <a:tcPr marL="68580" marR="68580" marT="0" marB="0" anchor="ctr"/>
                </a:tc>
                <a:extLst>
                  <a:ext uri="{0D108BD9-81ED-4DB2-BD59-A6C34878D82A}">
                    <a16:rowId xmlns:a16="http://schemas.microsoft.com/office/drawing/2014/main" val="3891295801"/>
                  </a:ext>
                </a:extLst>
              </a:tr>
              <a:tr h="635692">
                <a:tc>
                  <a:txBody>
                    <a:bodyPr/>
                    <a:lstStyle/>
                    <a:p>
                      <a:pPr marL="0" marR="0" algn="ctr">
                        <a:spcBef>
                          <a:spcPts val="0"/>
                        </a:spcBef>
                        <a:spcAft>
                          <a:spcPts val="0"/>
                        </a:spcAft>
                      </a:pPr>
                      <a:r>
                        <a:rPr lang="en-US" sz="1600" kern="100">
                          <a:effectLst/>
                        </a:rPr>
                        <a:t>2</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4.01</a:t>
                      </a:r>
                    </a:p>
                  </a:txBody>
                  <a:tcPr marL="68580" marR="68580" marT="0" marB="0" anchor="ctr"/>
                </a:tc>
                <a:tc>
                  <a:txBody>
                    <a:bodyPr/>
                    <a:lstStyle/>
                    <a:p>
                      <a:pPr marL="0" marR="0" algn="ctr">
                        <a:spcBef>
                          <a:spcPts val="0"/>
                        </a:spcBef>
                        <a:spcAft>
                          <a:spcPts val="0"/>
                        </a:spcAft>
                      </a:pPr>
                      <a:r>
                        <a:rPr lang="en-US" sz="1600" kern="100" dirty="0">
                          <a:effectLst/>
                        </a:rPr>
                        <a:t> 8.02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100580240"/>
                  </a:ext>
                </a:extLst>
              </a:tr>
              <a:tr h="635692">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4.22</a:t>
                      </a:r>
                    </a:p>
                  </a:txBody>
                  <a:tcPr marL="68580" marR="68580" marT="0" marB="0" anchor="ctr"/>
                </a:tc>
                <a:tc>
                  <a:txBody>
                    <a:bodyPr/>
                    <a:lstStyle/>
                    <a:p>
                      <a:pPr marL="0" marR="0" algn="ctr">
                        <a:spcBef>
                          <a:spcPts val="0"/>
                        </a:spcBef>
                        <a:spcAft>
                          <a:spcPts val="0"/>
                        </a:spcAft>
                      </a:pPr>
                      <a:r>
                        <a:rPr lang="en-US" sz="1600" kern="100" dirty="0">
                          <a:effectLst/>
                        </a:rPr>
                        <a:t> 8.44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115527295"/>
                  </a:ext>
                </a:extLst>
              </a:tr>
              <a:tr h="635692">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4.37</a:t>
                      </a:r>
                    </a:p>
                  </a:txBody>
                  <a:tcPr marL="68580" marR="68580" marT="0" marB="0" anchor="ctr"/>
                </a:tc>
                <a:tc>
                  <a:txBody>
                    <a:bodyPr/>
                    <a:lstStyle/>
                    <a:p>
                      <a:pPr marL="0" marR="0" algn="ctr">
                        <a:spcBef>
                          <a:spcPts val="0"/>
                        </a:spcBef>
                        <a:spcAft>
                          <a:spcPts val="0"/>
                        </a:spcAft>
                      </a:pPr>
                      <a:r>
                        <a:rPr lang="en-US" sz="1600" kern="100" dirty="0">
                          <a:effectLst/>
                        </a:rPr>
                        <a:t> 8.74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4470191"/>
                  </a:ext>
                </a:extLst>
              </a:tr>
              <a:tr h="635692">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5.65</a:t>
                      </a:r>
                    </a:p>
                  </a:txBody>
                  <a:tcPr marL="68580" marR="68580" marT="0" marB="0" anchor="ctr"/>
                </a:tc>
                <a:tc>
                  <a:txBody>
                    <a:bodyPr/>
                    <a:lstStyle/>
                    <a:p>
                      <a:pPr marL="0" marR="0" algn="ctr">
                        <a:spcBef>
                          <a:spcPts val="0"/>
                        </a:spcBef>
                        <a:spcAft>
                          <a:spcPts val="0"/>
                        </a:spcAft>
                      </a:pPr>
                      <a:r>
                        <a:rPr lang="en-US" sz="1600" kern="100" dirty="0">
                          <a:effectLst/>
                        </a:rPr>
                        <a:t> 11.3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033095102"/>
                  </a:ext>
                </a:extLst>
              </a:tr>
            </a:tbl>
          </a:graphicData>
        </a:graphic>
      </p:graphicFrame>
    </p:spTree>
    <p:extLst>
      <p:ext uri="{BB962C8B-B14F-4D97-AF65-F5344CB8AC3E}">
        <p14:creationId xmlns:p14="http://schemas.microsoft.com/office/powerpoint/2010/main" val="4047761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p:txBody>
              <a:bodyPr/>
              <a:lstStyle/>
              <a:p>
                <a:r>
                  <a:rPr lang="en-US" dirty="0"/>
                  <a:t>Average acceleration from table </a:t>
                </a:r>
              </a:p>
              <a:p>
                <a:endParaRPr lang="en-US" dirty="0"/>
              </a:p>
              <a:p>
                <a:r>
                  <a:rPr lang="en-US" dirty="0"/>
                  <a:t>8.816</a:t>
                </a:r>
              </a:p>
              <a:p>
                <a:endParaRPr lang="en-US" dirty="0"/>
              </a:p>
              <a:p>
                <a:r>
                  <a:rPr lang="en-US" dirty="0"/>
                  <a:t>Percent difference with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=9.8 </m:t>
                    </m:r>
                    <m:r>
                      <a:rPr lang="en-US" b="0" i="1" smtClean="0">
                        <a:latin typeface="Cambria Math" panose="02040503050406030204" pitchFamily="18" charset="0"/>
                      </a:rPr>
                      <m:t>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a14:m>
                <a:r>
                  <a:rPr lang="en-US" dirty="0"/>
                  <a:t>       10.2% difference</a:t>
                </a:r>
              </a:p>
            </p:txBody>
          </p:sp>
        </mc:Choice>
        <mc:Fallback xmlns="">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751E027-C6AB-44A8-8B52-DC4ABBE2B670}"/>
                  </a:ext>
                </a:extLst>
              </p:cNvPr>
              <p:cNvSpPr/>
              <p:nvPr/>
            </p:nvSpPr>
            <p:spPr>
              <a:xfrm>
                <a:off x="1517345" y="2467931"/>
                <a:ext cx="3276153" cy="595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𝑎𝑣𝑔</m:t>
                          </m:r>
                        </m:sub>
                      </m:sSub>
                      <m: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4</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5</m:t>
                              </m:r>
                            </m:sub>
                          </m:sSub>
                        </m:num>
                        <m:den>
                          <m:r>
                            <a:rPr lang="en-US" i="1">
                              <a:latin typeface="Cambria Math" panose="02040503050406030204" pitchFamily="18" charset="0"/>
                            </a:rPr>
                            <m:t>5</m:t>
                          </m:r>
                        </m:den>
                      </m:f>
                    </m:oMath>
                  </m:oMathPara>
                </a14:m>
                <a:endParaRPr lang="en-US" dirty="0"/>
              </a:p>
            </p:txBody>
          </p:sp>
        </mc:Choice>
        <mc:Fallback xmlns="">
          <p:sp>
            <p:nvSpPr>
              <p:cNvPr id="4" name="Rectangle 3">
                <a:extLst>
                  <a:ext uri="{FF2B5EF4-FFF2-40B4-BE49-F238E27FC236}">
                    <a16:creationId xmlns:a16="http://schemas.microsoft.com/office/drawing/2014/main" id="{8751E027-C6AB-44A8-8B52-DC4ABBE2B670}"/>
                  </a:ext>
                </a:extLst>
              </p:cNvPr>
              <p:cNvSpPr>
                <a:spLocks noRot="1" noChangeAspect="1" noMove="1" noResize="1" noEditPoints="1" noAdjustHandles="1" noChangeArrowheads="1" noChangeShapeType="1" noTextEdit="1"/>
              </p:cNvSpPr>
              <p:nvPr/>
            </p:nvSpPr>
            <p:spPr>
              <a:xfrm>
                <a:off x="1517345" y="2467931"/>
                <a:ext cx="3276153" cy="59554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9C1325-020B-4670-B3DB-1D82E88B0052}"/>
                  </a:ext>
                </a:extLst>
              </p:cNvPr>
              <p:cNvSpPr/>
              <p:nvPr/>
            </p:nvSpPr>
            <p:spPr>
              <a:xfrm>
                <a:off x="1517345" y="4486921"/>
                <a:ext cx="7775945" cy="72282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𝑎𝑣𝑔</m:t>
                                  </m:r>
                                </m:sub>
                              </m:sSub>
                              <m:r>
                                <a:rPr lang="en-US" i="1">
                                  <a:latin typeface="Cambria Math" panose="02040503050406030204" pitchFamily="18" charset="0"/>
                                </a:rPr>
                                <m:t>−</m:t>
                              </m:r>
                              <m:r>
                                <a:rPr lang="en-US" i="1">
                                  <a:latin typeface="Cambria Math" panose="02040503050406030204" pitchFamily="18" charset="0"/>
                                </a:rPr>
                                <m:t>𝑔</m:t>
                              </m:r>
                            </m:e>
                          </m:d>
                        </m:num>
                        <m:den>
                          <m:r>
                            <a:rPr lang="en-US" i="1">
                              <a:latin typeface="Cambria Math" panose="02040503050406030204" pitchFamily="18" charset="0"/>
                            </a:rPr>
                            <m:t>𝑔</m:t>
                          </m:r>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dirty="0"/>
              </a:p>
            </p:txBody>
          </p:sp>
        </mc:Choice>
        <mc:Fallback xmlns="">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517345" y="4486921"/>
                <a:ext cx="7775945" cy="722827"/>
              </a:xfrm>
              <a:prstGeom prst="rect">
                <a:avLst/>
              </a:prstGeom>
              <a:blipFill>
                <a:blip r:embed="rId4"/>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A4525AC-0E3E-4387-9315-4DC60792E23E}"/>
              </a:ext>
            </a:extLst>
          </p:cNvPr>
          <p:cNvSpPr txBox="1"/>
          <p:nvPr/>
        </p:nvSpPr>
        <p:spPr>
          <a:xfrm>
            <a:off x="838200" y="6317824"/>
            <a:ext cx="10778913" cy="369332"/>
          </a:xfrm>
          <a:prstGeom prst="rect">
            <a:avLst/>
          </a:prstGeom>
          <a:noFill/>
        </p:spPr>
        <p:txBody>
          <a:bodyPr wrap="none" rtlCol="0">
            <a:spAutoFit/>
          </a:bodyPr>
          <a:lstStyle/>
          <a:p>
            <a:r>
              <a:rPr lang="en-US" dirty="0"/>
              <a:t>Note: Use meters and seconds for all calculations.  Show the appropriate units for measured and calculated values</a:t>
            </a:r>
          </a:p>
        </p:txBody>
      </p:sp>
    </p:spTree>
    <p:extLst>
      <p:ext uri="{BB962C8B-B14F-4D97-AF65-F5344CB8AC3E}">
        <p14:creationId xmlns:p14="http://schemas.microsoft.com/office/powerpoint/2010/main" val="1908071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Discuss the results and comment on the source of errors. </a:t>
            </a:r>
          </a:p>
          <a:p>
            <a:pPr lvl="1"/>
            <a:r>
              <a:rPr lang="en-US" dirty="0"/>
              <a:t>Answer:  The results show a roughly 10 percent difference with the speed of sound. Needed to figure out a suitable angle for the sensor, as well as a large enough object to be able to be detected by the sensor. </a:t>
            </a:r>
          </a:p>
          <a:p>
            <a:pPr marL="457200" lvl="1" indent="0">
              <a:buNone/>
            </a:pPr>
            <a:endParaRPr lang="en-US" dirty="0"/>
          </a:p>
          <a:p>
            <a:pPr lvl="0"/>
            <a:r>
              <a:rPr lang="en-US" dirty="0"/>
              <a:t>How much variation is there from trial to trial? What does this indicate about the uncertainty of the result?</a:t>
            </a:r>
          </a:p>
          <a:p>
            <a:pPr lvl="1"/>
            <a:r>
              <a:rPr lang="en-US" dirty="0"/>
              <a:t>Answer:  The slight variation from trial to trial shows us that the sensor </a:t>
            </a:r>
            <a:r>
              <a:rPr lang="en-US"/>
              <a:t>is stable, </a:t>
            </a:r>
            <a:r>
              <a:rPr lang="en-US" dirty="0"/>
              <a:t>but not enough to provide </a:t>
            </a:r>
            <a:r>
              <a:rPr lang="en-US"/>
              <a:t>a more precise conclusion.</a:t>
            </a:r>
            <a:endParaRPr lang="en-US" dirty="0"/>
          </a:p>
        </p:txBody>
      </p:sp>
    </p:spTree>
    <p:extLst>
      <p:ext uri="{BB962C8B-B14F-4D97-AF65-F5344CB8AC3E}">
        <p14:creationId xmlns:p14="http://schemas.microsoft.com/office/powerpoint/2010/main" val="370330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EFF663A-401C-FAFE-FAB0-001CE98CC089}"/>
              </a:ext>
            </a:extLst>
          </p:cNvPr>
          <p:cNvSpPr txBox="1"/>
          <p:nvPr/>
        </p:nvSpPr>
        <p:spPr>
          <a:xfrm>
            <a:off x="3842328" y="1161168"/>
            <a:ext cx="5957454" cy="369332"/>
          </a:xfrm>
          <a:prstGeom prst="rect">
            <a:avLst/>
          </a:prstGeom>
          <a:noFill/>
        </p:spPr>
        <p:txBody>
          <a:bodyPr wrap="square" rtlCol="0">
            <a:spAutoFit/>
          </a:bodyPr>
          <a:lstStyle/>
          <a:p>
            <a:r>
              <a:rPr lang="en-US" dirty="0"/>
              <a:t>FALL DISTANCE ENERGIES</a:t>
            </a:r>
          </a:p>
        </p:txBody>
      </p:sp>
      <p:sp>
        <p:nvSpPr>
          <p:cNvPr id="9" name="TextBox 8">
            <a:extLst>
              <a:ext uri="{FF2B5EF4-FFF2-40B4-BE49-F238E27FC236}">
                <a16:creationId xmlns:a16="http://schemas.microsoft.com/office/drawing/2014/main" id="{9447E715-674E-ABFE-A485-FB75DB923F82}"/>
              </a:ext>
            </a:extLst>
          </p:cNvPr>
          <p:cNvSpPr txBox="1"/>
          <p:nvPr/>
        </p:nvSpPr>
        <p:spPr>
          <a:xfrm>
            <a:off x="2401455" y="3020291"/>
            <a:ext cx="7398327" cy="1477328"/>
          </a:xfrm>
          <a:prstGeom prst="rect">
            <a:avLst/>
          </a:prstGeom>
          <a:noFill/>
        </p:spPr>
        <p:txBody>
          <a:bodyPr wrap="square" rtlCol="0">
            <a:spAutoFit/>
          </a:bodyPr>
          <a:lstStyle/>
          <a:p>
            <a:r>
              <a:rPr lang="en-US" dirty="0"/>
              <a:t>With our data from the previous portion we can compile it to a plot chart to give us a better graphical representation of  Kinetic, Potential, as well as total energy from our falling object. This will help us to get a better understanding of how the object will react to differing circumstances such as wind, obstructions, or any other variables.</a:t>
            </a:r>
          </a:p>
        </p:txBody>
      </p:sp>
    </p:spTree>
    <p:extLst>
      <p:ext uri="{BB962C8B-B14F-4D97-AF65-F5344CB8AC3E}">
        <p14:creationId xmlns:p14="http://schemas.microsoft.com/office/powerpoint/2010/main" val="568460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PHYS204</a:t>
            </a:r>
            <a:br>
              <a:rPr lang="en-US" dirty="0"/>
            </a:br>
            <a:r>
              <a:rPr lang="en-US" dirty="0"/>
              <a:t>Module 4</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Conservation of Energy</a:t>
            </a:r>
          </a:p>
        </p:txBody>
      </p:sp>
    </p:spTree>
    <p:extLst>
      <p:ext uri="{BB962C8B-B14F-4D97-AF65-F5344CB8AC3E}">
        <p14:creationId xmlns:p14="http://schemas.microsoft.com/office/powerpoint/2010/main" val="3299528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p:txBody>
          <a:bodyPr>
            <a:normAutofit/>
          </a:bodyPr>
          <a:lstStyle/>
          <a:p>
            <a:r>
              <a:rPr lang="en-US" sz="4400" dirty="0"/>
              <a:t>Excel Table</a:t>
            </a:r>
            <a:br>
              <a:rPr lang="en-US" sz="4400" dirty="0"/>
            </a:br>
            <a:r>
              <a:rPr lang="en-US" sz="4400" dirty="0"/>
              <a:t>(Screenshot)</a:t>
            </a:r>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p:txBody>
          <a:bodyPr/>
          <a:lstStyle/>
          <a:p>
            <a:r>
              <a:rPr lang="en-US" dirty="0"/>
              <a:t>Include all values in the Excel table for a single trial showing the fall distance in centimeters and meters as a function of time with the values generated for kinetic energy K, potential energy U, and total mechanical energy E. </a:t>
            </a:r>
          </a:p>
          <a:p>
            <a:r>
              <a:rPr lang="en-US" dirty="0"/>
              <a:t> </a:t>
            </a:r>
          </a:p>
        </p:txBody>
      </p:sp>
      <p:pic>
        <p:nvPicPr>
          <p:cNvPr id="6" name="Picture 5" descr="Table&#10;&#10;Description automatically generated">
            <a:extLst>
              <a:ext uri="{FF2B5EF4-FFF2-40B4-BE49-F238E27FC236}">
                <a16:creationId xmlns:a16="http://schemas.microsoft.com/office/drawing/2014/main" id="{E50A0A97-3EB3-CE2A-882D-212A9AA83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7540" y="364703"/>
            <a:ext cx="5422900" cy="6311900"/>
          </a:xfrm>
          <a:prstGeom prst="rect">
            <a:avLst/>
          </a:prstGeom>
        </p:spPr>
      </p:pic>
    </p:spTree>
    <p:extLst>
      <p:ext uri="{BB962C8B-B14F-4D97-AF65-F5344CB8AC3E}">
        <p14:creationId xmlns:p14="http://schemas.microsoft.com/office/powerpoint/2010/main" val="304811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p:txBody>
          <a:bodyPr>
            <a:normAutofit/>
          </a:bodyPr>
          <a:lstStyle/>
          <a:p>
            <a:r>
              <a:rPr lang="en-US" sz="4400" dirty="0"/>
              <a:t>Excel Graph</a:t>
            </a:r>
            <a:br>
              <a:rPr lang="en-US" sz="4400" dirty="0"/>
            </a:br>
            <a:r>
              <a:rPr lang="en-US" sz="4400" dirty="0"/>
              <a:t>(Screenshot)</a:t>
            </a:r>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p:txBody>
          <a:bodyPr/>
          <a:lstStyle/>
          <a:p>
            <a:r>
              <a:rPr lang="en-US" dirty="0"/>
              <a:t>Include Excel graph for a single trial showing the plots of the kinetic energy K, potential energy U, and total mechanical energy E as a function of time. </a:t>
            </a:r>
          </a:p>
          <a:p>
            <a:r>
              <a:rPr lang="en-US" b="1" dirty="0"/>
              <a:t>Must include your name in the title of the graph.</a:t>
            </a:r>
          </a:p>
          <a:p>
            <a:endParaRPr lang="en-US" dirty="0"/>
          </a:p>
        </p:txBody>
      </p:sp>
      <p:graphicFrame>
        <p:nvGraphicFramePr>
          <p:cNvPr id="7" name="Chart 6">
            <a:extLst>
              <a:ext uri="{FF2B5EF4-FFF2-40B4-BE49-F238E27FC236}">
                <a16:creationId xmlns:a16="http://schemas.microsoft.com/office/drawing/2014/main" id="{00000000-0008-0000-0000-000002000000}"/>
              </a:ext>
            </a:extLst>
          </p:cNvPr>
          <p:cNvGraphicFramePr>
            <a:graphicFrameLocks/>
          </p:cNvGraphicFramePr>
          <p:nvPr/>
        </p:nvGraphicFramePr>
        <p:xfrm>
          <a:off x="4359274" y="1985962"/>
          <a:ext cx="7766051" cy="4144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2798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Data Validation </a:t>
            </a:r>
            <a:endParaRPr lang="en-US" sz="44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a:xfrm>
                <a:off x="838200" y="1278542"/>
                <a:ext cx="10515600" cy="5039282"/>
              </a:xfrm>
            </p:spPr>
            <p:txBody>
              <a:bodyPr>
                <a:normAutofit fontScale="92500"/>
              </a:bodyPr>
              <a:lstStyle/>
              <a:p>
                <a:r>
                  <a:rPr lang="en-US" dirty="0"/>
                  <a:t>Final velocity from experimental data (largest velocity) </a:t>
                </a:r>
              </a:p>
              <a:p>
                <a:r>
                  <a:rPr lang="en-US" dirty="0"/>
                  <a:t>                             3.96M/S</a:t>
                </a:r>
              </a:p>
              <a:p>
                <a:pPr marL="0" indent="0">
                  <a:buNone/>
                </a:pPr>
                <a:endParaRPr lang="en-US" dirty="0"/>
              </a:p>
              <a:p>
                <a:r>
                  <a:rPr lang="en-US" dirty="0"/>
                  <a:t>Theoretical value of final velocity.  </a:t>
                </a:r>
              </a:p>
              <a:p>
                <a:pPr marL="0" indent="0">
                  <a:buNone/>
                </a:pPr>
                <a:r>
                  <a:rPr lang="en-US" sz="2000" dirty="0"/>
                  <a:t>         </a:t>
                </a:r>
                <a14:m>
                  <m:oMath xmlns:m="http://schemas.openxmlformats.org/officeDocument/2006/math">
                    <m:r>
                      <a:rPr lang="en-US" sz="2000" i="1">
                        <a:latin typeface="Cambria Math" panose="02040503050406030204" pitchFamily="18" charset="0"/>
                      </a:rPr>
                      <m:t>h</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𝑓𝑖𝑛𝑎𝑙</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𝑖𝑛𝑖𝑡𝑖𝑎𝑙</m:t>
                        </m:r>
                      </m:sub>
                    </m:sSub>
                    <m:r>
                      <a:rPr lang="en-US" sz="2000" b="0" i="1" smtClean="0">
                        <a:latin typeface="Cambria Math" panose="02040503050406030204" pitchFamily="18" charset="0"/>
                      </a:rPr>
                      <m:t>=</m:t>
                    </m:r>
                  </m:oMath>
                </a14:m>
                <a:r>
                  <a:rPr lang="en-US" dirty="0"/>
                  <a:t>0.6548M-0.0741M= 0.5807M</a:t>
                </a:r>
              </a:p>
              <a:p>
                <a:pPr marL="0" indent="0">
                  <a:buNone/>
                </a:pPr>
                <a:r>
                  <a:rPr lang="en-US" dirty="0"/>
                  <a:t>                              </a:t>
                </a:r>
              </a:p>
              <a:p>
                <a:pPr marL="0" indent="0">
                  <a:buNone/>
                </a:pPr>
                <a:r>
                  <a:rPr lang="en-US" dirty="0"/>
                  <a:t>                                                    =   = 3.37M/S</a:t>
                </a:r>
              </a:p>
              <a:p>
                <a:pPr marL="0" indent="0">
                  <a:buNone/>
                </a:pPr>
                <a:r>
                  <a:rPr lang="en-US" dirty="0"/>
                  <a:t>                                 </a:t>
                </a:r>
              </a:p>
              <a:p>
                <a:r>
                  <a:rPr lang="en-US" dirty="0"/>
                  <a:t>Percent difference </a:t>
                </a:r>
              </a:p>
              <a:p>
                <a:pPr marL="0" indent="0">
                  <a:buNone/>
                </a:pPr>
                <a:r>
                  <a:rPr lang="en-US" dirty="0"/>
                  <a:t>                                                                                                                                         </a:t>
                </a:r>
              </a:p>
            </p:txBody>
          </p:sp>
        </mc:Choice>
        <mc:Fallback xmlns="">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xfrm>
                <a:off x="838200" y="1278542"/>
                <a:ext cx="10515600" cy="5039282"/>
              </a:xfrm>
              <a:blipFill>
                <a:blip r:embed="rId2"/>
                <a:stretch>
                  <a:fillRect l="-965" t="-17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9C1325-020B-4670-B3DB-1D82E88B0052}"/>
                  </a:ext>
                </a:extLst>
              </p:cNvPr>
              <p:cNvSpPr/>
              <p:nvPr/>
            </p:nvSpPr>
            <p:spPr>
              <a:xfrm>
                <a:off x="979135" y="5444000"/>
                <a:ext cx="9710443" cy="611065"/>
              </a:xfrm>
              <a:prstGeom prst="rect">
                <a:avLst/>
              </a:prstGeom>
            </p:spPr>
            <p:txBody>
              <a:bodyPr wrap="square">
                <a:spAutoFit/>
              </a:bodyPr>
              <a:lstStyle/>
              <a:p>
                <a14:m>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𝑒𝑥𝑝𝑒𝑟𝑖𝑚𝑒𝑛𝑡𝑎𝑙</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den>
                    </m:f>
                    <m:r>
                      <a:rPr lang="en-US" i="1" smtClean="0">
                        <a:latin typeface="Cambria Math" panose="02040503050406030204" pitchFamily="18" charset="0"/>
                      </a:rPr>
                      <m:t>×</m:t>
                    </m:r>
                    <m:r>
                      <a:rPr lang="en-US" b="0" i="1" smtClean="0">
                        <a:latin typeface="Cambria Math" panose="02040503050406030204" pitchFamily="18" charset="0"/>
                      </a:rPr>
                      <m:t>100%=</m:t>
                    </m:r>
                  </m:oMath>
                </a14:m>
                <a:r>
                  <a:rPr lang="en-US" dirty="0"/>
                  <a:t> </a:t>
                </a:r>
                <a14:m>
                  <m:oMath xmlns:m="http://schemas.openxmlformats.org/officeDocument/2006/math">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r>
                              <a:rPr lang="en-US" b="0" i="1" smtClean="0">
                                <a:latin typeface="Cambria Math" panose="02040503050406030204" pitchFamily="18" charset="0"/>
                              </a:rPr>
                              <m:t>3.37</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r>
                              <a:rPr lang="en-US" i="1">
                                <a:latin typeface="Cambria Math" panose="02040503050406030204" pitchFamily="18" charset="0"/>
                              </a:rPr>
                              <m:t>−</m:t>
                            </m:r>
                            <m:r>
                              <a:rPr lang="en-US" b="0" i="1" smtClean="0">
                                <a:latin typeface="Cambria Math" panose="02040503050406030204" pitchFamily="18" charset="0"/>
                              </a:rPr>
                              <m:t>3.96</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e>
                        </m:d>
                      </m:num>
                      <m:den>
                        <m:r>
                          <a:rPr lang="en-US" b="0" i="1" smtClean="0">
                            <a:latin typeface="Cambria Math" panose="02040503050406030204" pitchFamily="18" charset="0"/>
                          </a:rPr>
                          <m:t>3.37</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den>
                    </m:f>
                    <m:r>
                      <a:rPr lang="en-US" i="1">
                        <a:latin typeface="Cambria Math" panose="02040503050406030204" pitchFamily="18" charset="0"/>
                      </a:rPr>
                      <m:t>×100%=</m:t>
                    </m:r>
                    <m:r>
                      <a:rPr lang="en-US" b="0" i="1" smtClean="0">
                        <a:latin typeface="Cambria Math" panose="02040503050406030204" pitchFamily="18" charset="0"/>
                      </a:rPr>
                      <m:t>17%</m:t>
                    </m:r>
                  </m:oMath>
                </a14:m>
                <a:endParaRPr lang="en-US" dirty="0"/>
              </a:p>
            </p:txBody>
          </p:sp>
        </mc:Choice>
        <mc:Fallback xmlns="">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979135" y="5444000"/>
                <a:ext cx="9710443" cy="611065"/>
              </a:xfrm>
              <a:prstGeom prst="rect">
                <a:avLst/>
              </a:prstGeom>
              <a:blipFill>
                <a:blip r:embed="rId3"/>
                <a:stretch>
                  <a:fillRect b="-20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90A75D6-419B-4E79-B229-7734B2A239E0}"/>
                  </a:ext>
                </a:extLst>
              </p:cNvPr>
              <p:cNvSpPr/>
              <p:nvPr/>
            </p:nvSpPr>
            <p:spPr>
              <a:xfrm>
                <a:off x="1336891" y="2293688"/>
                <a:ext cx="1624419" cy="390748"/>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𝑒𝑥𝑝𝑒𝑟𝑖𝑚𝑒𝑛𝑡𝑎𝑙</m:t>
                        </m:r>
                      </m:sub>
                    </m:sSub>
                  </m:oMath>
                </a14:m>
                <a:r>
                  <a:rPr lang="en-US" dirty="0"/>
                  <a:t> =</a:t>
                </a:r>
              </a:p>
            </p:txBody>
          </p:sp>
        </mc:Choice>
        <mc:Fallback xmlns="">
          <p:sp>
            <p:nvSpPr>
              <p:cNvPr id="6" name="Rectangle 5">
                <a:extLst>
                  <a:ext uri="{FF2B5EF4-FFF2-40B4-BE49-F238E27FC236}">
                    <a16:creationId xmlns:a16="http://schemas.microsoft.com/office/drawing/2014/main" id="{890A75D6-419B-4E79-B229-7734B2A239E0}"/>
                  </a:ext>
                </a:extLst>
              </p:cNvPr>
              <p:cNvSpPr>
                <a:spLocks noRot="1" noChangeAspect="1" noMove="1" noResize="1" noEditPoints="1" noAdjustHandles="1" noChangeArrowheads="1" noChangeShapeType="1" noTextEdit="1"/>
              </p:cNvSpPr>
              <p:nvPr/>
            </p:nvSpPr>
            <p:spPr>
              <a:xfrm>
                <a:off x="1336891" y="2293688"/>
                <a:ext cx="1624419" cy="390748"/>
              </a:xfrm>
              <a:prstGeom prst="rect">
                <a:avLst/>
              </a:prstGeom>
              <a:blipFill>
                <a:blip r:embed="rId4"/>
                <a:stretch>
                  <a:fillRect t="-6250" r="-2622" b="-203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0864748-D737-4CCE-9C5C-463F71534E26}"/>
                  </a:ext>
                </a:extLst>
              </p:cNvPr>
              <p:cNvSpPr/>
              <p:nvPr/>
            </p:nvSpPr>
            <p:spPr>
              <a:xfrm>
                <a:off x="1336890" y="4389742"/>
                <a:ext cx="1624419" cy="434734"/>
              </a:xfrm>
              <a:prstGeom prst="rect">
                <a:avLst/>
              </a:prstGeom>
            </p:spPr>
            <p:txBody>
              <a:bodyPr wrap="squar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r>
                      <a:rPr lang="en-US" i="0">
                        <a:latin typeface="Cambria Math" panose="02040503050406030204" pitchFamily="18" charset="0"/>
                      </a:rPr>
                      <m:t>=</m:t>
                    </m:r>
                    <m:rad>
                      <m:radPr>
                        <m:degHide m:val="on"/>
                        <m:ctrlPr>
                          <a:rPr lang="en-US" i="1">
                            <a:latin typeface="Cambria Math" panose="02040503050406030204" pitchFamily="18" charset="0"/>
                          </a:rPr>
                        </m:ctrlPr>
                      </m:radPr>
                      <m:deg/>
                      <m:e>
                        <m:r>
                          <a:rPr lang="en-US" i="0">
                            <a:latin typeface="Cambria Math" panose="02040503050406030204" pitchFamily="18" charset="0"/>
                          </a:rPr>
                          <m:t>2</m:t>
                        </m:r>
                        <m:r>
                          <a:rPr lang="en-US" i="1">
                            <a:latin typeface="Cambria Math" panose="02040503050406030204" pitchFamily="18" charset="0"/>
                          </a:rPr>
                          <m:t>𝑔h</m:t>
                        </m:r>
                      </m:e>
                    </m:rad>
                  </m:oMath>
                </a14:m>
                <a:r>
                  <a:rPr lang="en-US" dirty="0"/>
                  <a:t> =</a:t>
                </a:r>
              </a:p>
            </p:txBody>
          </p:sp>
        </mc:Choice>
        <mc:Fallback xmlns="">
          <p:sp>
            <p:nvSpPr>
              <p:cNvPr id="7" name="Rectangle 6">
                <a:extLst>
                  <a:ext uri="{FF2B5EF4-FFF2-40B4-BE49-F238E27FC236}">
                    <a16:creationId xmlns:a16="http://schemas.microsoft.com/office/drawing/2014/main" id="{60864748-D737-4CCE-9C5C-463F71534E26}"/>
                  </a:ext>
                </a:extLst>
              </p:cNvPr>
              <p:cNvSpPr>
                <a:spLocks noRot="1" noChangeAspect="1" noMove="1" noResize="1" noEditPoints="1" noAdjustHandles="1" noChangeArrowheads="1" noChangeShapeType="1" noTextEdit="1"/>
              </p:cNvSpPr>
              <p:nvPr/>
            </p:nvSpPr>
            <p:spPr>
              <a:xfrm>
                <a:off x="1336890" y="4389742"/>
                <a:ext cx="1624419" cy="434734"/>
              </a:xfrm>
              <a:prstGeom prst="rect">
                <a:avLst/>
              </a:prstGeom>
              <a:blipFill>
                <a:blip r:embed="rId5"/>
                <a:stretch>
                  <a:fillRect b="-1714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93323F9-D37D-447F-98A8-C2C6F1A4461B}"/>
              </a:ext>
            </a:extLst>
          </p:cNvPr>
          <p:cNvSpPr txBox="1"/>
          <p:nvPr/>
        </p:nvSpPr>
        <p:spPr>
          <a:xfrm>
            <a:off x="838200" y="6317824"/>
            <a:ext cx="10778913" cy="369332"/>
          </a:xfrm>
          <a:prstGeom prst="rect">
            <a:avLst/>
          </a:prstGeom>
          <a:noFill/>
        </p:spPr>
        <p:txBody>
          <a:bodyPr wrap="none" rtlCol="0">
            <a:spAutoFit/>
          </a:bodyPr>
          <a:lstStyle/>
          <a:p>
            <a:r>
              <a:rPr lang="en-US" dirty="0"/>
              <a:t>Note: Use meters and seconds for all calculations.  Show the appropriate units for measured and calculated values</a:t>
            </a:r>
          </a:p>
        </p:txBody>
      </p:sp>
      <p:pic>
        <p:nvPicPr>
          <p:cNvPr id="9" name="Picture 8" descr="A picture containing table&#10;&#10;Description automatically generated">
            <a:extLst>
              <a:ext uri="{FF2B5EF4-FFF2-40B4-BE49-F238E27FC236}">
                <a16:creationId xmlns:a16="http://schemas.microsoft.com/office/drawing/2014/main" id="{715D1F14-EE16-36BF-3964-527C93C530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5464" y="4132045"/>
            <a:ext cx="2501900" cy="698500"/>
          </a:xfrm>
          <a:prstGeom prst="rect">
            <a:avLst/>
          </a:prstGeom>
        </p:spPr>
      </p:pic>
    </p:spTree>
    <p:extLst>
      <p:ext uri="{BB962C8B-B14F-4D97-AF65-F5344CB8AC3E}">
        <p14:creationId xmlns:p14="http://schemas.microsoft.com/office/powerpoint/2010/main" val="707644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Discuss the key characteristics of the plot. Consider the times when U is max and min, when K is max and min, and when U and K are the same value. What is the significance of these points? </a:t>
            </a:r>
          </a:p>
          <a:p>
            <a:pPr lvl="1"/>
            <a:r>
              <a:rPr lang="en-US" dirty="0"/>
              <a:t>Answer: Reference to the chart we can see that the Kinetic energy is at the lowest points when potential energy is at its highest points. We also see that the Potential energy is at the lowest points when the kinetic energy is at the highest points. We can see as the object is falling it is increasing speed. </a:t>
            </a:r>
          </a:p>
        </p:txBody>
      </p:sp>
    </p:spTree>
    <p:extLst>
      <p:ext uri="{BB962C8B-B14F-4D97-AF65-F5344CB8AC3E}">
        <p14:creationId xmlns:p14="http://schemas.microsoft.com/office/powerpoint/2010/main" val="1713816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Materials List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Mega 2560 Board</a:t>
            </a:r>
          </a:p>
          <a:p>
            <a:pPr lvl="0"/>
            <a:r>
              <a:rPr lang="en-US" dirty="0"/>
              <a:t>Ultrasonic sensor HC-SR04</a:t>
            </a:r>
          </a:p>
          <a:p>
            <a:pPr lvl="0"/>
            <a:r>
              <a:rPr lang="en-US" dirty="0"/>
              <a:t>Male to Male Wires</a:t>
            </a:r>
          </a:p>
          <a:p>
            <a:pPr lvl="0"/>
            <a:r>
              <a:rPr lang="en-US" dirty="0"/>
              <a:t>Breadboard</a:t>
            </a:r>
          </a:p>
          <a:p>
            <a:pPr lvl="0"/>
            <a:r>
              <a:rPr lang="en-US" dirty="0"/>
              <a:t>USB cable</a:t>
            </a:r>
          </a:p>
          <a:p>
            <a:pPr lvl="0"/>
            <a:r>
              <a:rPr lang="en-US" dirty="0"/>
              <a:t>Ruler or tape measurer </a:t>
            </a:r>
          </a:p>
          <a:p>
            <a:pPr lvl="0"/>
            <a:r>
              <a:rPr lang="en-US" dirty="0"/>
              <a:t>Object to act as obstacle and/or undergo free-fall </a:t>
            </a:r>
          </a:p>
          <a:p>
            <a:endParaRPr lang="en-US" dirty="0"/>
          </a:p>
          <a:p>
            <a:endParaRPr lang="en-US" dirty="0"/>
          </a:p>
        </p:txBody>
      </p:sp>
      <p:pic>
        <p:nvPicPr>
          <p:cNvPr id="5" name="Picture Placeholder 4" descr="A picture containing floor, indoor&#10;&#10;Description automatically generated">
            <a:extLst>
              <a:ext uri="{FF2B5EF4-FFF2-40B4-BE49-F238E27FC236}">
                <a16:creationId xmlns:a16="http://schemas.microsoft.com/office/drawing/2014/main" id="{24B042D4-C2BF-0384-2487-8B36083EB57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0390" r="20390"/>
          <a:stretch>
            <a:fillRect/>
          </a:stretch>
        </p:blipFill>
        <p:spPr>
          <a:xfrm rot="5400000">
            <a:off x="5832475" y="338138"/>
            <a:ext cx="4873625" cy="6172200"/>
          </a:xfrm>
        </p:spPr>
      </p:pic>
    </p:spTree>
    <p:extLst>
      <p:ext uri="{BB962C8B-B14F-4D97-AF65-F5344CB8AC3E}">
        <p14:creationId xmlns:p14="http://schemas.microsoft.com/office/powerpoint/2010/main" val="3938878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What is the trend of the best fit line for the total energy E in your data? If the data is accurate, the total mechanical energy should decrease slightly. Why is that?</a:t>
            </a:r>
          </a:p>
          <a:p>
            <a:pPr lvl="1"/>
            <a:r>
              <a:rPr lang="en-US" dirty="0"/>
              <a:t>Answer: The total energy is represented by the chart to be fairly in line with the kinetic energy.</a:t>
            </a:r>
          </a:p>
          <a:p>
            <a:pPr lvl="1"/>
            <a:r>
              <a:rPr lang="en-US" dirty="0"/>
              <a:t> The total mechanical energy should decrease slightly due to air resistance or any other friction or force acting upon </a:t>
            </a:r>
            <a:r>
              <a:rPr lang="en-US"/>
              <a:t>the object.</a:t>
            </a:r>
            <a:endParaRPr lang="en-US" dirty="0"/>
          </a:p>
          <a:p>
            <a:pPr marL="457200" lvl="1" indent="0">
              <a:buNone/>
            </a:pPr>
            <a:endParaRPr lang="en-US" dirty="0"/>
          </a:p>
        </p:txBody>
      </p:sp>
    </p:spTree>
    <p:extLst>
      <p:ext uri="{BB962C8B-B14F-4D97-AF65-F5344CB8AC3E}">
        <p14:creationId xmlns:p14="http://schemas.microsoft.com/office/powerpoint/2010/main" val="2560844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D3A3097-7C53-210C-9C24-D0CE81D9190B}"/>
              </a:ext>
            </a:extLst>
          </p:cNvPr>
          <p:cNvSpPr txBox="1"/>
          <p:nvPr/>
        </p:nvSpPr>
        <p:spPr>
          <a:xfrm>
            <a:off x="2660421" y="887301"/>
            <a:ext cx="6483928" cy="369332"/>
          </a:xfrm>
          <a:prstGeom prst="rect">
            <a:avLst/>
          </a:prstGeom>
          <a:noFill/>
        </p:spPr>
        <p:txBody>
          <a:bodyPr wrap="square" rtlCol="0">
            <a:spAutoFit/>
          </a:bodyPr>
          <a:lstStyle/>
          <a:p>
            <a:pPr algn="ctr"/>
            <a:r>
              <a:rPr lang="en-US" dirty="0"/>
              <a:t>Rotary encoder</a:t>
            </a:r>
          </a:p>
        </p:txBody>
      </p:sp>
      <p:sp>
        <p:nvSpPr>
          <p:cNvPr id="9" name="TextBox 8">
            <a:extLst>
              <a:ext uri="{FF2B5EF4-FFF2-40B4-BE49-F238E27FC236}">
                <a16:creationId xmlns:a16="http://schemas.microsoft.com/office/drawing/2014/main" id="{F33E340A-3129-E243-2E9E-9F23BC6128E3}"/>
              </a:ext>
            </a:extLst>
          </p:cNvPr>
          <p:cNvSpPr txBox="1"/>
          <p:nvPr/>
        </p:nvSpPr>
        <p:spPr>
          <a:xfrm>
            <a:off x="2835564" y="2900218"/>
            <a:ext cx="7102763" cy="923330"/>
          </a:xfrm>
          <a:prstGeom prst="rect">
            <a:avLst/>
          </a:prstGeom>
          <a:noFill/>
        </p:spPr>
        <p:txBody>
          <a:bodyPr wrap="square" rtlCol="0">
            <a:spAutoFit/>
          </a:bodyPr>
          <a:lstStyle/>
          <a:p>
            <a:r>
              <a:rPr lang="en-US" dirty="0"/>
              <a:t>In this module we use our rotary encoder to tell us the rotational motion of an object we have attached to our rotary encoder, in my example I used a bottle cap</a:t>
            </a:r>
          </a:p>
        </p:txBody>
      </p:sp>
    </p:spTree>
    <p:extLst>
      <p:ext uri="{BB962C8B-B14F-4D97-AF65-F5344CB8AC3E}">
        <p14:creationId xmlns:p14="http://schemas.microsoft.com/office/powerpoint/2010/main" val="2281017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PHYS204</a:t>
            </a:r>
            <a:br>
              <a:rPr lang="en-US" dirty="0"/>
            </a:br>
            <a:r>
              <a:rPr lang="en-US" dirty="0"/>
              <a:t>Module 5</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Rotational Motion</a:t>
            </a:r>
          </a:p>
        </p:txBody>
      </p:sp>
    </p:spTree>
    <p:extLst>
      <p:ext uri="{BB962C8B-B14F-4D97-AF65-F5344CB8AC3E}">
        <p14:creationId xmlns:p14="http://schemas.microsoft.com/office/powerpoint/2010/main" val="528440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Experimental Set-up (Picture)</a:t>
            </a:r>
          </a:p>
        </p:txBody>
      </p:sp>
      <p:pic>
        <p:nvPicPr>
          <p:cNvPr id="5" name="Content Placeholder 4">
            <a:extLst>
              <a:ext uri="{FF2B5EF4-FFF2-40B4-BE49-F238E27FC236}">
                <a16:creationId xmlns:a16="http://schemas.microsoft.com/office/drawing/2014/main" id="{9E6876EE-8EB2-7D44-E9B3-A603E6C186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7438367" y="1164566"/>
            <a:ext cx="1661841" cy="4873625"/>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Materials List: </a:t>
            </a:r>
          </a:p>
          <a:p>
            <a:pPr marL="285750" lvl="0" indent="-285750">
              <a:buFont typeface="Arial" panose="020B0604020202020204" pitchFamily="34" charset="0"/>
              <a:buChar char="•"/>
            </a:pPr>
            <a:r>
              <a:rPr lang="en-US" dirty="0"/>
              <a:t>Mega 2560 Board</a:t>
            </a:r>
          </a:p>
          <a:p>
            <a:pPr marL="285750" lvl="0" indent="-285750">
              <a:buFont typeface="Arial" panose="020B0604020202020204" pitchFamily="34" charset="0"/>
              <a:buChar char="•"/>
            </a:pPr>
            <a:r>
              <a:rPr lang="en-US" dirty="0"/>
              <a:t>Rotary Encoder Module KY-040</a:t>
            </a:r>
          </a:p>
          <a:p>
            <a:pPr marL="285750" lvl="0" indent="-285750">
              <a:buFont typeface="Arial" panose="020B0604020202020204" pitchFamily="34" charset="0"/>
              <a:buChar char="•"/>
            </a:pPr>
            <a:r>
              <a:rPr lang="en-US" dirty="0"/>
              <a:t>Male to Female Wires</a:t>
            </a:r>
          </a:p>
          <a:p>
            <a:pPr marL="285750" lvl="0" indent="-285750">
              <a:buFont typeface="Arial" panose="020B0604020202020204" pitchFamily="34" charset="0"/>
              <a:buChar char="•"/>
            </a:pPr>
            <a:r>
              <a:rPr lang="en-US" dirty="0"/>
              <a:t>Object to attach onto rotary encoder </a:t>
            </a:r>
            <a:br>
              <a:rPr lang="en-US" dirty="0"/>
            </a:br>
            <a:r>
              <a:rPr lang="en-US" dirty="0"/>
              <a:t>(e.g. cork, bottle cap, ball)</a:t>
            </a:r>
          </a:p>
          <a:p>
            <a:pPr marL="285750" lvl="0" indent="-285750">
              <a:buFont typeface="Arial" panose="020B0604020202020204" pitchFamily="34" charset="0"/>
              <a:buChar char="•"/>
            </a:pPr>
            <a:r>
              <a:rPr lang="en-US" dirty="0"/>
              <a:t>Ruler or tape measurer </a:t>
            </a:r>
          </a:p>
          <a:p>
            <a:endParaRPr lang="en-US" dirty="0"/>
          </a:p>
          <a:p>
            <a:endParaRPr lang="en-US" dirty="0"/>
          </a:p>
        </p:txBody>
      </p:sp>
    </p:spTree>
    <p:extLst>
      <p:ext uri="{BB962C8B-B14F-4D97-AF65-F5344CB8AC3E}">
        <p14:creationId xmlns:p14="http://schemas.microsoft.com/office/powerpoint/2010/main" val="1336495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p:txBody>
          <a:bodyPr>
            <a:normAutofit/>
          </a:bodyPr>
          <a:lstStyle/>
          <a:p>
            <a:r>
              <a:rPr lang="en-US" sz="4400" dirty="0"/>
              <a:t>Raw Data (Screenshot)</a:t>
            </a:r>
          </a:p>
        </p:txBody>
      </p:sp>
      <p:pic>
        <p:nvPicPr>
          <p:cNvPr id="6" name="Content Placeholder 5" descr="Graphical user interface, application, Word&#10;&#10;Description automatically generated">
            <a:extLst>
              <a:ext uri="{FF2B5EF4-FFF2-40B4-BE49-F238E27FC236}">
                <a16:creationId xmlns:a16="http://schemas.microsoft.com/office/drawing/2014/main" id="{CBD9D7F6-1256-CDB2-510F-B0C85E9124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551813"/>
            <a:ext cx="6172200" cy="3744849"/>
          </a:xfrm>
        </p:spPr>
      </p:pic>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p:txBody>
          <a:bodyPr/>
          <a:lstStyle/>
          <a:p>
            <a:r>
              <a:rPr lang="en-US" dirty="0"/>
              <a:t>Screenshot of Serial Monitor from Arduino IDE showing raw data. </a:t>
            </a:r>
          </a:p>
          <a:p>
            <a:r>
              <a:rPr lang="en-US" b="1" dirty="0"/>
              <a:t>Must include your name displayed in the serial monitor. </a:t>
            </a:r>
          </a:p>
        </p:txBody>
      </p:sp>
    </p:spTree>
    <p:extLst>
      <p:ext uri="{BB962C8B-B14F-4D97-AF65-F5344CB8AC3E}">
        <p14:creationId xmlns:p14="http://schemas.microsoft.com/office/powerpoint/2010/main" val="4149450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Collection</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FE37404-244A-4FE3-B76E-92D70D68E4EE}"/>
                  </a:ext>
                </a:extLst>
              </p:cNvPr>
              <p:cNvSpPr>
                <a:spLocks noGrp="1"/>
              </p:cNvSpPr>
              <p:nvPr>
                <p:ph idx="1"/>
              </p:nvPr>
            </p:nvSpPr>
            <p:spPr/>
            <p:txBody>
              <a:bodyPr/>
              <a:lstStyle/>
              <a:p>
                <a:pPr>
                  <a:lnSpc>
                    <a:spcPct val="150000"/>
                  </a:lnSpc>
                </a:pPr>
                <a:r>
                  <a:rPr lang="en-US" dirty="0"/>
                  <a:t>Object diameter: d = 2.8CM</a:t>
                </a:r>
              </a:p>
              <a:p>
                <a:pPr>
                  <a:lnSpc>
                    <a:spcPct val="150000"/>
                  </a:lnSpc>
                </a:pPr>
                <a:r>
                  <a:rPr lang="en-US" dirty="0"/>
                  <a:t>Object radius: r = 1.4CM</a:t>
                </a:r>
              </a:p>
              <a:p>
                <a:pPr>
                  <a:lnSpc>
                    <a:spcPct val="150000"/>
                  </a:lnSpc>
                </a:pPr>
                <a:r>
                  <a:rPr lang="en-US" dirty="0"/>
                  <a:t>Number of pulses for one revolution: x = 30</a:t>
                </a:r>
              </a:p>
              <a:p>
                <a:pPr>
                  <a:lnSpc>
                    <a:spcPct val="100000"/>
                  </a:lnSpc>
                </a:pPr>
                <a:r>
                  <a:rPr lang="en-US" dirty="0"/>
                  <a:t>Resolution = </a:t>
                </a:r>
                <a14:m>
                  <m:oMath xmlns:m="http://schemas.openxmlformats.org/officeDocument/2006/math">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1 </m:t>
                            </m:r>
                          </m:num>
                          <m:den>
                            <m:r>
                              <a:rPr lang="en-US" b="0" i="1" smtClean="0">
                                <a:latin typeface="Cambria Math" panose="02040503050406030204" pitchFamily="18" charset="0"/>
                              </a:rPr>
                              <m:t>40</m:t>
                            </m:r>
                            <m:r>
                              <a:rPr lang="en-US" i="1">
                                <a:latin typeface="Cambria Math" panose="02040503050406030204" pitchFamily="18" charset="0"/>
                              </a:rPr>
                              <m:t> </m:t>
                            </m:r>
                          </m:den>
                        </m:f>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𝑅𝑒𝑣𝑜𝑙𝑢𝑡𝑖𝑜𝑛</m:t>
                            </m:r>
                          </m:num>
                          <m:den>
                            <m:r>
                              <a:rPr lang="en-US" i="1">
                                <a:latin typeface="Cambria Math" panose="02040503050406030204" pitchFamily="18" charset="0"/>
                              </a:rPr>
                              <m:t>𝑝𝑢𝑙𝑠𝑒𝑠</m:t>
                            </m:r>
                          </m:den>
                        </m:f>
                      </m:e>
                    </m:d>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 </m:t>
                            </m:r>
                            <m:r>
                              <a:rPr lang="en-US" i="1">
                                <a:latin typeface="Cambria Math" panose="02040503050406030204" pitchFamily="18" charset="0"/>
                              </a:rPr>
                              <m:t>𝑟𝑎𝑑𝑖𝑎𝑛𝑠</m:t>
                            </m:r>
                          </m:num>
                          <m:den>
                            <m:r>
                              <a:rPr lang="en-US" i="1">
                                <a:latin typeface="Cambria Math" panose="02040503050406030204" pitchFamily="18" charset="0"/>
                              </a:rPr>
                              <m:t>1 </m:t>
                            </m:r>
                            <m:r>
                              <a:rPr lang="en-US" i="1">
                                <a:latin typeface="Cambria Math" panose="02040503050406030204" pitchFamily="18" charset="0"/>
                              </a:rPr>
                              <m:t>𝑅𝑒𝑣𝑜𝑙𝑢𝑡𝑖𝑜𝑛</m:t>
                            </m:r>
                          </m:den>
                        </m:f>
                      </m:e>
                    </m:d>
                    <m:r>
                      <a:rPr lang="en-US" b="0" i="1" smtClean="0">
                        <a:latin typeface="Cambria Math" panose="02040503050406030204" pitchFamily="18" charset="0"/>
                      </a:rPr>
                      <m:t>=0</m:t>
                    </m:r>
                  </m:oMath>
                </a14:m>
                <a:r>
                  <a:rPr lang="en-US" dirty="0"/>
                  <a:t>.209 radians/pulse</a:t>
                </a:r>
              </a:p>
              <a:p>
                <a:pPr marL="0" indent="0">
                  <a:lnSpc>
                    <a:spcPct val="150000"/>
                  </a:lnSpc>
                  <a:buNone/>
                </a:pPr>
                <a:endParaRPr lang="en-US" dirty="0"/>
              </a:p>
            </p:txBody>
          </p:sp>
        </mc:Choice>
        <mc:Fallback xmlns="">
          <p:sp>
            <p:nvSpPr>
              <p:cNvPr id="5" name="Content Placeholder 4">
                <a:extLst>
                  <a:ext uri="{FF2B5EF4-FFF2-40B4-BE49-F238E27FC236}">
                    <a16:creationId xmlns:a16="http://schemas.microsoft.com/office/drawing/2014/main" id="{DFE37404-244A-4FE3-B76E-92D70D68E4EE}"/>
                  </a:ext>
                </a:extLst>
              </p:cNvPr>
              <p:cNvSpPr>
                <a:spLocks noGrp="1" noRot="1" noChangeAspect="1" noMove="1" noResize="1" noEditPoints="1" noAdjustHandles="1" noChangeArrowheads="1" noChangeShapeType="1" noTextEdit="1"/>
              </p:cNvSpPr>
              <p:nvPr>
                <p:ph idx="1"/>
              </p:nvPr>
            </p:nvSpPr>
            <p:spPr>
              <a:blipFill>
                <a:blip r:embed="rId2"/>
                <a:stretch>
                  <a:fillRect l="-1086"/>
                </a:stretch>
              </a:blipFill>
            </p:spPr>
            <p:txBody>
              <a:bodyPr/>
              <a:lstStyle/>
              <a:p>
                <a:r>
                  <a:rPr lang="en-US">
                    <a:noFill/>
                  </a:rPr>
                  <a:t> </a:t>
                </a:r>
              </a:p>
            </p:txBody>
          </p:sp>
        </mc:Fallback>
      </mc:AlternateContent>
    </p:spTree>
    <p:extLst>
      <p:ext uri="{BB962C8B-B14F-4D97-AF65-F5344CB8AC3E}">
        <p14:creationId xmlns:p14="http://schemas.microsoft.com/office/powerpoint/2010/main" val="531027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Analysis</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12485790-4EDB-4F67-A6C6-7BDF61C0CAFB}"/>
                  </a:ext>
                </a:extLst>
              </p:cNvPr>
              <p:cNvGraphicFramePr>
                <a:graphicFrameLocks noGrp="1"/>
              </p:cNvGraphicFramePr>
              <p:nvPr/>
            </p:nvGraphicFramePr>
            <p:xfrm>
              <a:off x="871889" y="1909966"/>
              <a:ext cx="10515600" cy="4027152"/>
            </p:xfrm>
            <a:graphic>
              <a:graphicData uri="http://schemas.openxmlformats.org/drawingml/2006/table">
                <a:tbl>
                  <a:tblPr firstRow="1" firstCol="1" bandRow="1">
                    <a:tableStyleId>{5C22544A-7EE6-4342-B048-85BDC9FD1C3A}</a:tableStyleId>
                  </a:tblPr>
                  <a:tblGrid>
                    <a:gridCol w="2103120">
                      <a:extLst>
                        <a:ext uri="{9D8B030D-6E8A-4147-A177-3AD203B41FA5}">
                          <a16:colId xmlns:a16="http://schemas.microsoft.com/office/drawing/2014/main" val="4021011796"/>
                        </a:ext>
                      </a:extLst>
                    </a:gridCol>
                    <a:gridCol w="2103120">
                      <a:extLst>
                        <a:ext uri="{9D8B030D-6E8A-4147-A177-3AD203B41FA5}">
                          <a16:colId xmlns:a16="http://schemas.microsoft.com/office/drawing/2014/main" val="54218032"/>
                        </a:ext>
                      </a:extLst>
                    </a:gridCol>
                    <a:gridCol w="2103120">
                      <a:extLst>
                        <a:ext uri="{9D8B030D-6E8A-4147-A177-3AD203B41FA5}">
                          <a16:colId xmlns:a16="http://schemas.microsoft.com/office/drawing/2014/main" val="4163564863"/>
                        </a:ext>
                      </a:extLst>
                    </a:gridCol>
                    <a:gridCol w="2103120">
                      <a:extLst>
                        <a:ext uri="{9D8B030D-6E8A-4147-A177-3AD203B41FA5}">
                          <a16:colId xmlns:a16="http://schemas.microsoft.com/office/drawing/2014/main" val="2417390959"/>
                        </a:ext>
                      </a:extLst>
                    </a:gridCol>
                    <a:gridCol w="2103120">
                      <a:extLst>
                        <a:ext uri="{9D8B030D-6E8A-4147-A177-3AD203B41FA5}">
                          <a16:colId xmlns:a16="http://schemas.microsoft.com/office/drawing/2014/main" val="3076385891"/>
                        </a:ext>
                      </a:extLst>
                    </a:gridCol>
                  </a:tblGrid>
                  <a:tr h="671192">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Number of pulses </a:t>
                          </a:r>
                        </a:p>
                        <a:p>
                          <a:pPr marL="0" marR="0" algn="ctr">
                            <a:spcBef>
                              <a:spcPts val="0"/>
                            </a:spcBef>
                            <a:spcAft>
                              <a:spcPts val="0"/>
                            </a:spcAft>
                          </a:pPr>
                          <a:r>
                            <a:rPr lang="en-US" sz="1600" i="1" kern="100" dirty="0">
                              <a:effectLst/>
                            </a:rPr>
                            <a:t>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Encoder distance </a:t>
                          </a:r>
                          <a:br>
                            <a:rPr lang="en-US" sz="1600" kern="100" dirty="0">
                              <a:effectLst/>
                            </a:rPr>
                          </a:br>
                          <a:r>
                            <a:rPr lang="en-US" sz="1600" i="1" dirty="0"/>
                            <a:t>r</a:t>
                          </a:r>
                          <a14:m>
                            <m:oMath xmlns:m="http://schemas.openxmlformats.org/officeDocument/2006/math">
                              <m:r>
                                <a:rPr lang="en-US" sz="1600" b="1" i="1" kern="100" smtClean="0">
                                  <a:effectLst/>
                                  <a:latin typeface="Cambria Math" panose="02040503050406030204" pitchFamily="18" charset="0"/>
                                </a:rPr>
                                <m:t> </m:t>
                              </m:r>
                              <m:r>
                                <a:rPr lang="en-US" sz="1600" kern="100">
                                  <a:effectLst/>
                                  <a:latin typeface="Cambria Math" panose="02040503050406030204" pitchFamily="18" charset="0"/>
                                </a:rPr>
                                <m:t>∙</m:t>
                              </m:r>
                              <m:r>
                                <a:rPr lang="en-US" sz="1600" b="1" i="1" kern="100" smtClean="0">
                                  <a:effectLst/>
                                  <a:latin typeface="Cambria Math" panose="02040503050406030204" pitchFamily="18" charset="0"/>
                                </a:rPr>
                                <m:t>𝑹𝒆𝒔𝒐𝒍𝒖𝒕𝒊𝒐𝒏</m:t>
                              </m:r>
                              <m:r>
                                <a:rPr lang="en-US" sz="1600" kern="100" smtClean="0">
                                  <a:effectLst/>
                                  <a:latin typeface="Cambria Math" panose="02040503050406030204" pitchFamily="18" charset="0"/>
                                </a:rPr>
                                <m:t>∙</m:t>
                              </m:r>
                            </m:oMath>
                          </a14:m>
                          <a:r>
                            <a:rPr lang="en-US" sz="1600" i="1" kern="100" dirty="0">
                              <a:effectLst/>
                            </a:rPr>
                            <a:t> 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Measured distance with ruler</a:t>
                          </a:r>
                        </a:p>
                      </a:txBody>
                      <a:tcPr marL="68580" marR="68580" marT="0" marB="0" anchor="ctr"/>
                    </a:tc>
                    <a:tc>
                      <a:txBody>
                        <a:bodyPr/>
                        <a:lstStyle/>
                        <a:p>
                          <a:pPr marL="0" marR="0" algn="ctr">
                            <a:spcBef>
                              <a:spcPts val="0"/>
                            </a:spcBef>
                            <a:spcAft>
                              <a:spcPts val="0"/>
                            </a:spcAft>
                          </a:pPr>
                          <a:r>
                            <a:rPr lang="en-US" sz="1600" kern="100" dirty="0">
                              <a:effectLst/>
                            </a:rPr>
                            <a:t>Percent difference </a:t>
                          </a:r>
                        </a:p>
                        <a:p>
                          <a:pPr marL="0" marR="0" algn="ctr">
                            <a:spcBef>
                              <a:spcPts val="0"/>
                            </a:spcBef>
                            <a:spcAft>
                              <a:spcPts val="0"/>
                            </a:spcAft>
                          </a:pPr>
                          <a:r>
                            <a:rPr lang="en-US" sz="1600" kern="100" dirty="0">
                              <a:effectLst/>
                            </a:rPr>
                            <a:t>%</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01203236"/>
                      </a:ext>
                    </a:extLst>
                  </a:tr>
                  <a:tr h="671192">
                    <a:tc>
                      <a:txBody>
                        <a:bodyPr/>
                        <a:lstStyle/>
                        <a:p>
                          <a:pPr marL="0" marR="0" algn="ctr">
                            <a:spcBef>
                              <a:spcPts val="0"/>
                            </a:spcBef>
                            <a:spcAft>
                              <a:spcPts val="0"/>
                            </a:spcAft>
                          </a:pPr>
                          <a:r>
                            <a:rPr lang="en-US" sz="1600" kern="100" dirty="0">
                              <a:effectLst/>
                            </a:rPr>
                            <a:t>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243 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71.10cm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71cm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0.1%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124031144"/>
                      </a:ext>
                    </a:extLst>
                  </a:tr>
                  <a:tr h="671192">
                    <a:tc>
                      <a:txBody>
                        <a:bodyPr/>
                        <a:lstStyle/>
                        <a:p>
                          <a:pPr marL="0" marR="0" algn="ctr">
                            <a:spcBef>
                              <a:spcPts val="0"/>
                            </a:spcBef>
                            <a:spcAft>
                              <a:spcPts val="0"/>
                            </a:spcAft>
                          </a:pPr>
                          <a:r>
                            <a:rPr lang="en-US" sz="1600" kern="100" dirty="0">
                              <a:effectLst/>
                            </a:rPr>
                            <a:t>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89</a:t>
                          </a: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26.04cm</a:t>
                          </a:r>
                        </a:p>
                      </a:txBody>
                      <a:tcPr marL="68580" marR="68580" marT="0" marB="0" anchor="ctr"/>
                    </a:tc>
                    <a:tc>
                      <a:txBody>
                        <a:bodyPr/>
                        <a:lstStyle/>
                        <a:p>
                          <a:pPr marL="0" marR="0" algn="ctr">
                            <a:spcBef>
                              <a:spcPts val="0"/>
                            </a:spcBef>
                            <a:spcAft>
                              <a:spcPts val="0"/>
                            </a:spcAft>
                          </a:pPr>
                          <a:r>
                            <a:rPr lang="en-US" sz="1600" kern="100" dirty="0">
                              <a:effectLst/>
                            </a:rPr>
                            <a:t>30cm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14.1%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924050777"/>
                      </a:ext>
                    </a:extLst>
                  </a:tr>
                  <a:tr h="671192">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130</a:t>
                          </a: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38.04cm</a:t>
                          </a:r>
                        </a:p>
                      </a:txBody>
                      <a:tcPr marL="68580" marR="68580" marT="0" marB="0" anchor="ctr"/>
                    </a:tc>
                    <a:tc>
                      <a:txBody>
                        <a:bodyPr/>
                        <a:lstStyle/>
                        <a:p>
                          <a:pPr marL="0" marR="0" algn="ctr">
                            <a:spcBef>
                              <a:spcPts val="0"/>
                            </a:spcBef>
                            <a:spcAft>
                              <a:spcPts val="0"/>
                            </a:spcAft>
                          </a:pPr>
                          <a:r>
                            <a:rPr lang="en-US" sz="1600" kern="100" dirty="0">
                              <a:effectLst/>
                            </a:rPr>
                            <a:t>45cm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16.8%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35017952"/>
                      </a:ext>
                    </a:extLst>
                  </a:tr>
                  <a:tr h="671192">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30</a:t>
                          </a: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8.78cm</a:t>
                          </a:r>
                        </a:p>
                      </a:txBody>
                      <a:tcPr marL="68580" marR="68580" marT="0" marB="0" anchor="ctr"/>
                    </a:tc>
                    <a:tc>
                      <a:txBody>
                        <a:bodyPr/>
                        <a:lstStyle/>
                        <a:p>
                          <a:pPr marL="0" marR="0" algn="ctr">
                            <a:spcBef>
                              <a:spcPts val="0"/>
                            </a:spcBef>
                            <a:spcAft>
                              <a:spcPts val="0"/>
                            </a:spcAft>
                          </a:pPr>
                          <a:r>
                            <a:rPr lang="en-US" sz="1600" kern="100" dirty="0">
                              <a:effectLst/>
                            </a:rPr>
                            <a:t>10cm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229912041"/>
                      </a:ext>
                    </a:extLst>
                  </a:tr>
                  <a:tr h="671192">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182</a:t>
                          </a: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53.25cm</a:t>
                          </a:r>
                        </a:p>
                      </a:txBody>
                      <a:tcPr marL="68580" marR="68580" marT="0" marB="0" anchor="ctr"/>
                    </a:tc>
                    <a:tc>
                      <a:txBody>
                        <a:bodyPr/>
                        <a:lstStyle/>
                        <a:p>
                          <a:pPr marL="0" marR="0" algn="ctr">
                            <a:spcBef>
                              <a:spcPts val="0"/>
                            </a:spcBef>
                            <a:spcAft>
                              <a:spcPts val="0"/>
                            </a:spcAft>
                          </a:pPr>
                          <a:r>
                            <a:rPr lang="en-US" sz="1600" kern="100" dirty="0">
                              <a:effectLst/>
                            </a:rPr>
                            <a:t> 63cm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16.8%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2731548"/>
                      </a:ext>
                    </a:extLst>
                  </a:tr>
                </a:tbl>
              </a:graphicData>
            </a:graphic>
          </p:graphicFrame>
        </mc:Choice>
        <mc:Fallback xmlns="">
          <p:graphicFrame>
            <p:nvGraphicFramePr>
              <p:cNvPr id="3" name="Table 2">
                <a:extLst>
                  <a:ext uri="{FF2B5EF4-FFF2-40B4-BE49-F238E27FC236}">
                    <a16:creationId xmlns:a16="http://schemas.microsoft.com/office/drawing/2014/main" id="{12485790-4EDB-4F67-A6C6-7BDF61C0CAFB}"/>
                  </a:ext>
                </a:extLst>
              </p:cNvPr>
              <p:cNvGraphicFramePr>
                <a:graphicFrameLocks noGrp="1"/>
              </p:cNvGraphicFramePr>
              <p:nvPr>
                <p:extLst>
                  <p:ext uri="{D42A27DB-BD31-4B8C-83A1-F6EECF244321}">
                    <p14:modId xmlns:p14="http://schemas.microsoft.com/office/powerpoint/2010/main" val="3182603698"/>
                  </p:ext>
                </p:extLst>
              </p:nvPr>
            </p:nvGraphicFramePr>
            <p:xfrm>
              <a:off x="871889" y="1909966"/>
              <a:ext cx="10515600" cy="4027152"/>
            </p:xfrm>
            <a:graphic>
              <a:graphicData uri="http://schemas.openxmlformats.org/drawingml/2006/table">
                <a:tbl>
                  <a:tblPr firstRow="1" firstCol="1" bandRow="1">
                    <a:tableStyleId>{5C22544A-7EE6-4342-B048-85BDC9FD1C3A}</a:tableStyleId>
                  </a:tblPr>
                  <a:tblGrid>
                    <a:gridCol w="2103120">
                      <a:extLst>
                        <a:ext uri="{9D8B030D-6E8A-4147-A177-3AD203B41FA5}">
                          <a16:colId xmlns:a16="http://schemas.microsoft.com/office/drawing/2014/main" val="4021011796"/>
                        </a:ext>
                      </a:extLst>
                    </a:gridCol>
                    <a:gridCol w="2103120">
                      <a:extLst>
                        <a:ext uri="{9D8B030D-6E8A-4147-A177-3AD203B41FA5}">
                          <a16:colId xmlns:a16="http://schemas.microsoft.com/office/drawing/2014/main" val="54218032"/>
                        </a:ext>
                      </a:extLst>
                    </a:gridCol>
                    <a:gridCol w="2103120">
                      <a:extLst>
                        <a:ext uri="{9D8B030D-6E8A-4147-A177-3AD203B41FA5}">
                          <a16:colId xmlns:a16="http://schemas.microsoft.com/office/drawing/2014/main" val="4163564863"/>
                        </a:ext>
                      </a:extLst>
                    </a:gridCol>
                    <a:gridCol w="2103120">
                      <a:extLst>
                        <a:ext uri="{9D8B030D-6E8A-4147-A177-3AD203B41FA5}">
                          <a16:colId xmlns:a16="http://schemas.microsoft.com/office/drawing/2014/main" val="2417390959"/>
                        </a:ext>
                      </a:extLst>
                    </a:gridCol>
                    <a:gridCol w="2103120">
                      <a:extLst>
                        <a:ext uri="{9D8B030D-6E8A-4147-A177-3AD203B41FA5}">
                          <a16:colId xmlns:a16="http://schemas.microsoft.com/office/drawing/2014/main" val="3076385891"/>
                        </a:ext>
                      </a:extLst>
                    </a:gridCol>
                  </a:tblGrid>
                  <a:tr h="671192">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Number of pulses </a:t>
                          </a:r>
                        </a:p>
                        <a:p>
                          <a:pPr marL="0" marR="0" algn="ctr">
                            <a:spcBef>
                              <a:spcPts val="0"/>
                            </a:spcBef>
                            <a:spcAft>
                              <a:spcPts val="0"/>
                            </a:spcAft>
                          </a:pPr>
                          <a:r>
                            <a:rPr lang="en-US" sz="1600" i="1" kern="100" dirty="0">
                              <a:effectLst/>
                            </a:rPr>
                            <a:t>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endParaRPr lang="en-US"/>
                        </a:p>
                      </a:txBody>
                      <a:tcPr marL="68580" marR="68580" marT="0" marB="0" anchor="ctr">
                        <a:blipFill>
                          <a:blip r:embed="rId2"/>
                          <a:stretch>
                            <a:fillRect l="-201818" t="-1887" r="-203030" b="-501887"/>
                          </a:stretch>
                        </a:blipFill>
                      </a:tcPr>
                    </a:tc>
                    <a:tc>
                      <a:txBody>
                        <a:bodyPr/>
                        <a:lstStyle/>
                        <a:p>
                          <a:pPr marL="0" marR="0" algn="ctr">
                            <a:spcBef>
                              <a:spcPts val="0"/>
                            </a:spcBef>
                            <a:spcAft>
                              <a:spcPts val="0"/>
                            </a:spcAft>
                          </a:pPr>
                          <a:r>
                            <a:rPr lang="en-US" sz="1600" kern="100" dirty="0">
                              <a:effectLst/>
                            </a:rPr>
                            <a:t>Measured distance with ruler</a:t>
                          </a:r>
                        </a:p>
                      </a:txBody>
                      <a:tcPr marL="68580" marR="68580" marT="0" marB="0" anchor="ctr"/>
                    </a:tc>
                    <a:tc>
                      <a:txBody>
                        <a:bodyPr/>
                        <a:lstStyle/>
                        <a:p>
                          <a:pPr marL="0" marR="0" algn="ctr">
                            <a:spcBef>
                              <a:spcPts val="0"/>
                            </a:spcBef>
                            <a:spcAft>
                              <a:spcPts val="0"/>
                            </a:spcAft>
                          </a:pPr>
                          <a:r>
                            <a:rPr lang="en-US" sz="1600" kern="100" dirty="0">
                              <a:effectLst/>
                            </a:rPr>
                            <a:t>Percent difference </a:t>
                          </a:r>
                        </a:p>
                        <a:p>
                          <a:pPr marL="0" marR="0" algn="ctr">
                            <a:spcBef>
                              <a:spcPts val="0"/>
                            </a:spcBef>
                            <a:spcAft>
                              <a:spcPts val="0"/>
                            </a:spcAft>
                          </a:pPr>
                          <a:r>
                            <a:rPr lang="en-US" sz="1600" kern="100" dirty="0">
                              <a:effectLst/>
                            </a:rPr>
                            <a:t>%</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01203236"/>
                      </a:ext>
                    </a:extLst>
                  </a:tr>
                  <a:tr h="671192">
                    <a:tc>
                      <a:txBody>
                        <a:bodyPr/>
                        <a:lstStyle/>
                        <a:p>
                          <a:pPr marL="0" marR="0" algn="ctr">
                            <a:spcBef>
                              <a:spcPts val="0"/>
                            </a:spcBef>
                            <a:spcAft>
                              <a:spcPts val="0"/>
                            </a:spcAft>
                          </a:pPr>
                          <a:r>
                            <a:rPr lang="en-US" sz="1600" kern="100" dirty="0">
                              <a:effectLst/>
                            </a:rPr>
                            <a:t>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243 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71.10cm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71cm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0.1%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124031144"/>
                      </a:ext>
                    </a:extLst>
                  </a:tr>
                  <a:tr h="671192">
                    <a:tc>
                      <a:txBody>
                        <a:bodyPr/>
                        <a:lstStyle/>
                        <a:p>
                          <a:pPr marL="0" marR="0" algn="ctr">
                            <a:spcBef>
                              <a:spcPts val="0"/>
                            </a:spcBef>
                            <a:spcAft>
                              <a:spcPts val="0"/>
                            </a:spcAft>
                          </a:pPr>
                          <a:r>
                            <a:rPr lang="en-US" sz="1600" kern="100" dirty="0">
                              <a:effectLst/>
                            </a:rPr>
                            <a:t>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89</a:t>
                          </a: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26.04cm</a:t>
                          </a:r>
                        </a:p>
                      </a:txBody>
                      <a:tcPr marL="68580" marR="68580" marT="0" marB="0" anchor="ctr"/>
                    </a:tc>
                    <a:tc>
                      <a:txBody>
                        <a:bodyPr/>
                        <a:lstStyle/>
                        <a:p>
                          <a:pPr marL="0" marR="0" algn="ctr">
                            <a:spcBef>
                              <a:spcPts val="0"/>
                            </a:spcBef>
                            <a:spcAft>
                              <a:spcPts val="0"/>
                            </a:spcAft>
                          </a:pPr>
                          <a:r>
                            <a:rPr lang="en-US" sz="1600" kern="100" dirty="0">
                              <a:effectLst/>
                            </a:rPr>
                            <a:t>30cm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14.1%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924050777"/>
                      </a:ext>
                    </a:extLst>
                  </a:tr>
                  <a:tr h="671192">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130</a:t>
                          </a: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38.04cm</a:t>
                          </a:r>
                        </a:p>
                      </a:txBody>
                      <a:tcPr marL="68580" marR="68580" marT="0" marB="0" anchor="ctr"/>
                    </a:tc>
                    <a:tc>
                      <a:txBody>
                        <a:bodyPr/>
                        <a:lstStyle/>
                        <a:p>
                          <a:pPr marL="0" marR="0" algn="ctr">
                            <a:spcBef>
                              <a:spcPts val="0"/>
                            </a:spcBef>
                            <a:spcAft>
                              <a:spcPts val="0"/>
                            </a:spcAft>
                          </a:pPr>
                          <a:r>
                            <a:rPr lang="en-US" sz="1600" kern="100" dirty="0">
                              <a:effectLst/>
                            </a:rPr>
                            <a:t>45cm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16.8%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35017952"/>
                      </a:ext>
                    </a:extLst>
                  </a:tr>
                  <a:tr h="671192">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30</a:t>
                          </a: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8.78cm</a:t>
                          </a:r>
                        </a:p>
                      </a:txBody>
                      <a:tcPr marL="68580" marR="68580" marT="0" marB="0" anchor="ctr"/>
                    </a:tc>
                    <a:tc>
                      <a:txBody>
                        <a:bodyPr/>
                        <a:lstStyle/>
                        <a:p>
                          <a:pPr marL="0" marR="0" algn="ctr">
                            <a:spcBef>
                              <a:spcPts val="0"/>
                            </a:spcBef>
                            <a:spcAft>
                              <a:spcPts val="0"/>
                            </a:spcAft>
                          </a:pPr>
                          <a:r>
                            <a:rPr lang="en-US" sz="1600" kern="100" dirty="0">
                              <a:effectLst/>
                            </a:rPr>
                            <a:t>10cm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229912041"/>
                      </a:ext>
                    </a:extLst>
                  </a:tr>
                  <a:tr h="671192">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182</a:t>
                          </a: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53.25cm</a:t>
                          </a:r>
                        </a:p>
                      </a:txBody>
                      <a:tcPr marL="68580" marR="68580" marT="0" marB="0" anchor="ctr"/>
                    </a:tc>
                    <a:tc>
                      <a:txBody>
                        <a:bodyPr/>
                        <a:lstStyle/>
                        <a:p>
                          <a:pPr marL="0" marR="0" algn="ctr">
                            <a:spcBef>
                              <a:spcPts val="0"/>
                            </a:spcBef>
                            <a:spcAft>
                              <a:spcPts val="0"/>
                            </a:spcAft>
                          </a:pPr>
                          <a:r>
                            <a:rPr lang="en-US" sz="1600" kern="100" dirty="0">
                              <a:effectLst/>
                            </a:rPr>
                            <a:t> 63cm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16.8%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2731548"/>
                      </a:ext>
                    </a:extLst>
                  </a:tr>
                </a:tbl>
              </a:graphicData>
            </a:graphic>
          </p:graphicFrame>
        </mc:Fallback>
      </mc:AlternateContent>
    </p:spTree>
    <p:extLst>
      <p:ext uri="{BB962C8B-B14F-4D97-AF65-F5344CB8AC3E}">
        <p14:creationId xmlns:p14="http://schemas.microsoft.com/office/powerpoint/2010/main" val="949369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Discuss the results and comment on the reasons for errors. </a:t>
            </a:r>
          </a:p>
          <a:p>
            <a:pPr lvl="1"/>
            <a:r>
              <a:rPr lang="en-US" dirty="0"/>
              <a:t>Answer:  The results show a fair amount of accuracy but not quite. This may be due to a traction issue. I ended up wrapping the bottle cap with electrical tape sticky side out to help with this but the results still show a variance. </a:t>
            </a:r>
          </a:p>
          <a:p>
            <a:pPr marL="457200" lvl="1" indent="0">
              <a:buNone/>
            </a:pPr>
            <a:endParaRPr lang="en-US" dirty="0"/>
          </a:p>
          <a:p>
            <a:pPr lvl="0"/>
            <a:r>
              <a:rPr lang="en-US" dirty="0"/>
              <a:t>What are some applications of this measuring technique? Could this measuring system be used to measure surfaces that are not flat?</a:t>
            </a:r>
          </a:p>
          <a:p>
            <a:pPr lvl="1"/>
            <a:r>
              <a:rPr lang="en-US" dirty="0"/>
              <a:t>Answer: I believe this could be implemented in circumstances that don’t require precision accuracy, I believe this could be useful in measuring surfaces that are not flat.</a:t>
            </a:r>
          </a:p>
        </p:txBody>
      </p:sp>
    </p:spTree>
    <p:extLst>
      <p:ext uri="{BB962C8B-B14F-4D97-AF65-F5344CB8AC3E}">
        <p14:creationId xmlns:p14="http://schemas.microsoft.com/office/powerpoint/2010/main" val="1706325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C421546-BA72-7100-11EA-9961BDCBDB8B}"/>
              </a:ext>
            </a:extLst>
          </p:cNvPr>
          <p:cNvSpPr txBox="1"/>
          <p:nvPr/>
        </p:nvSpPr>
        <p:spPr>
          <a:xfrm>
            <a:off x="2078181" y="800166"/>
            <a:ext cx="8312728" cy="369332"/>
          </a:xfrm>
          <a:prstGeom prst="rect">
            <a:avLst/>
          </a:prstGeom>
          <a:noFill/>
        </p:spPr>
        <p:txBody>
          <a:bodyPr wrap="square" rtlCol="0">
            <a:spAutoFit/>
          </a:bodyPr>
          <a:lstStyle/>
          <a:p>
            <a:pPr algn="ctr"/>
            <a:r>
              <a:rPr lang="en-US" dirty="0"/>
              <a:t>HALL EFFECT </a:t>
            </a:r>
          </a:p>
        </p:txBody>
      </p:sp>
      <p:sp>
        <p:nvSpPr>
          <p:cNvPr id="9" name="TextBox 8">
            <a:extLst>
              <a:ext uri="{FF2B5EF4-FFF2-40B4-BE49-F238E27FC236}">
                <a16:creationId xmlns:a16="http://schemas.microsoft.com/office/drawing/2014/main" id="{098A34DB-31AE-2C9F-21A3-59446C049B7D}"/>
              </a:ext>
            </a:extLst>
          </p:cNvPr>
          <p:cNvSpPr txBox="1"/>
          <p:nvPr/>
        </p:nvSpPr>
        <p:spPr>
          <a:xfrm>
            <a:off x="2272145" y="2891591"/>
            <a:ext cx="7647709" cy="923330"/>
          </a:xfrm>
          <a:prstGeom prst="rect">
            <a:avLst/>
          </a:prstGeom>
          <a:noFill/>
        </p:spPr>
        <p:txBody>
          <a:bodyPr wrap="square" rtlCol="0">
            <a:spAutoFit/>
          </a:bodyPr>
          <a:lstStyle/>
          <a:p>
            <a:r>
              <a:rPr lang="en-US" dirty="0"/>
              <a:t>This hall effect sensor will give us a varying value when it senses a magnetic force, this value will change varying on the polarization of the magnet as well as the distance from the sensor. </a:t>
            </a:r>
          </a:p>
        </p:txBody>
      </p:sp>
    </p:spTree>
    <p:extLst>
      <p:ext uri="{BB962C8B-B14F-4D97-AF65-F5344CB8AC3E}">
        <p14:creationId xmlns:p14="http://schemas.microsoft.com/office/powerpoint/2010/main" val="228975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PHYS204</a:t>
            </a:r>
            <a:br>
              <a:rPr lang="en-US" dirty="0"/>
            </a:br>
            <a:r>
              <a:rPr lang="en-US" dirty="0"/>
              <a:t>Module 6</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Hall Effect</a:t>
            </a:r>
          </a:p>
        </p:txBody>
      </p:sp>
    </p:spTree>
    <p:extLst>
      <p:ext uri="{BB962C8B-B14F-4D97-AF65-F5344CB8AC3E}">
        <p14:creationId xmlns:p14="http://schemas.microsoft.com/office/powerpoint/2010/main" val="1609429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Materials List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Mega 2560 Board</a:t>
            </a:r>
          </a:p>
          <a:p>
            <a:pPr lvl="0"/>
            <a:r>
              <a:rPr lang="en-US" dirty="0"/>
              <a:t>Rotary Encoder Module KY-040</a:t>
            </a:r>
          </a:p>
          <a:p>
            <a:pPr lvl="0"/>
            <a:r>
              <a:rPr lang="en-US" dirty="0"/>
              <a:t>Male to Female Wires</a:t>
            </a:r>
          </a:p>
          <a:p>
            <a:pPr lvl="0"/>
            <a:r>
              <a:rPr lang="en-US" dirty="0"/>
              <a:t>USB cable</a:t>
            </a:r>
          </a:p>
          <a:p>
            <a:pPr lvl="0"/>
            <a:r>
              <a:rPr lang="en-US" dirty="0"/>
              <a:t>Object to attach onto rotary encoder </a:t>
            </a:r>
          </a:p>
          <a:p>
            <a:pPr lvl="0"/>
            <a:r>
              <a:rPr lang="en-US" dirty="0"/>
              <a:t>Ruler or tape measurer </a:t>
            </a:r>
          </a:p>
        </p:txBody>
      </p:sp>
      <p:pic>
        <p:nvPicPr>
          <p:cNvPr id="4" name="Picture Placeholder 3" descr="A picture containing floor, indoor&#10;&#10;Description automatically generated">
            <a:extLst>
              <a:ext uri="{FF2B5EF4-FFF2-40B4-BE49-F238E27FC236}">
                <a16:creationId xmlns:a16="http://schemas.microsoft.com/office/drawing/2014/main" id="{F6FEA83A-0C06-5FF2-362F-C979E7440F0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0390" r="20390"/>
          <a:stretch>
            <a:fillRect/>
          </a:stretch>
        </p:blipFill>
        <p:spPr>
          <a:xfrm rot="5400000">
            <a:off x="5832475" y="338138"/>
            <a:ext cx="4873625" cy="6172200"/>
          </a:xfrm>
        </p:spPr>
      </p:pic>
    </p:spTree>
    <p:extLst>
      <p:ext uri="{BB962C8B-B14F-4D97-AF65-F5344CB8AC3E}">
        <p14:creationId xmlns:p14="http://schemas.microsoft.com/office/powerpoint/2010/main" val="939586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Experimental Set-up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Materials List: </a:t>
            </a:r>
          </a:p>
          <a:p>
            <a:pPr marL="285750" lvl="0" indent="-285750">
              <a:buFont typeface="Arial" panose="020B0604020202020204" pitchFamily="34" charset="0"/>
              <a:buChar char="•"/>
            </a:pPr>
            <a:r>
              <a:rPr lang="en-US" dirty="0"/>
              <a:t>ESP32 microprocessor </a:t>
            </a:r>
          </a:p>
          <a:p>
            <a:pPr marL="285750" lvl="0" indent="-285750">
              <a:buFont typeface="Arial" panose="020B0604020202020204" pitchFamily="34" charset="0"/>
              <a:buChar char="•"/>
            </a:pPr>
            <a:r>
              <a:rPr lang="en-US" dirty="0"/>
              <a:t>Micro-USB cable</a:t>
            </a:r>
          </a:p>
          <a:p>
            <a:pPr marL="285750" lvl="0" indent="-285750">
              <a:buFont typeface="Arial" panose="020B0604020202020204" pitchFamily="34" charset="0"/>
              <a:buChar char="•"/>
            </a:pPr>
            <a:r>
              <a:rPr lang="en-US" dirty="0"/>
              <a:t>Magnet</a:t>
            </a:r>
          </a:p>
          <a:p>
            <a:endParaRPr lang="en-US" dirty="0"/>
          </a:p>
          <a:p>
            <a:endParaRPr lang="en-US" dirty="0"/>
          </a:p>
        </p:txBody>
      </p:sp>
      <p:pic>
        <p:nvPicPr>
          <p:cNvPr id="3" name="Picture 2">
            <a:extLst>
              <a:ext uri="{FF2B5EF4-FFF2-40B4-BE49-F238E27FC236}">
                <a16:creationId xmlns:a16="http://schemas.microsoft.com/office/drawing/2014/main" id="{E15AE222-C4FC-D238-3AD1-C7B6E53208C8}"/>
              </a:ext>
            </a:extLst>
          </p:cNvPr>
          <p:cNvPicPr>
            <a:picLocks noChangeAspect="1"/>
          </p:cNvPicPr>
          <p:nvPr/>
        </p:nvPicPr>
        <p:blipFill>
          <a:blip r:embed="rId2"/>
          <a:stretch>
            <a:fillRect/>
          </a:stretch>
        </p:blipFill>
        <p:spPr>
          <a:xfrm>
            <a:off x="6096000" y="646112"/>
            <a:ext cx="4581928" cy="4800600"/>
          </a:xfrm>
          <a:prstGeom prst="rect">
            <a:avLst/>
          </a:prstGeom>
        </p:spPr>
      </p:pic>
    </p:spTree>
    <p:extLst>
      <p:ext uri="{BB962C8B-B14F-4D97-AF65-F5344CB8AC3E}">
        <p14:creationId xmlns:p14="http://schemas.microsoft.com/office/powerpoint/2010/main" val="1234668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p:txBody>
          <a:bodyPr>
            <a:normAutofit/>
          </a:bodyPr>
          <a:lstStyle/>
          <a:p>
            <a:r>
              <a:rPr lang="en-US" sz="4400" dirty="0"/>
              <a:t>Raw Data (Screenshot)</a:t>
            </a:r>
          </a:p>
        </p:txBody>
      </p:sp>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p:txBody>
          <a:bodyPr/>
          <a:lstStyle/>
          <a:p>
            <a:r>
              <a:rPr lang="en-US" dirty="0"/>
              <a:t>Screenshot of Serial Monitor from Arduino IDE showing raw data. </a:t>
            </a:r>
          </a:p>
          <a:p>
            <a:r>
              <a:rPr lang="en-US" b="1" dirty="0"/>
              <a:t>Must include your name displayed in the Serial Monitor. </a:t>
            </a:r>
          </a:p>
          <a:p>
            <a:r>
              <a:rPr lang="en-US" b="1" dirty="0"/>
              <a:t>Unselect “</a:t>
            </a:r>
            <a:r>
              <a:rPr lang="en-US" b="1" dirty="0" err="1"/>
              <a:t>Autoscroll</a:t>
            </a:r>
            <a:r>
              <a:rPr lang="en-US" b="1" dirty="0"/>
              <a:t>” and scroll all the way up.</a:t>
            </a:r>
          </a:p>
        </p:txBody>
      </p:sp>
      <p:pic>
        <p:nvPicPr>
          <p:cNvPr id="3" name="Picture 2">
            <a:extLst>
              <a:ext uri="{FF2B5EF4-FFF2-40B4-BE49-F238E27FC236}">
                <a16:creationId xmlns:a16="http://schemas.microsoft.com/office/drawing/2014/main" id="{6AFDA956-8586-FBF1-5246-BA595742C2DD}"/>
              </a:ext>
            </a:extLst>
          </p:cNvPr>
          <p:cNvPicPr>
            <a:picLocks noChangeAspect="1"/>
          </p:cNvPicPr>
          <p:nvPr/>
        </p:nvPicPr>
        <p:blipFill>
          <a:blip r:embed="rId2"/>
          <a:stretch>
            <a:fillRect/>
          </a:stretch>
        </p:blipFill>
        <p:spPr>
          <a:xfrm>
            <a:off x="5399410" y="1331814"/>
            <a:ext cx="4419600" cy="3352800"/>
          </a:xfrm>
          <a:prstGeom prst="rect">
            <a:avLst/>
          </a:prstGeom>
        </p:spPr>
      </p:pic>
    </p:spTree>
    <p:extLst>
      <p:ext uri="{BB962C8B-B14F-4D97-AF65-F5344CB8AC3E}">
        <p14:creationId xmlns:p14="http://schemas.microsoft.com/office/powerpoint/2010/main" val="3918440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p:txBody>
          <a:bodyPr>
            <a:normAutofit/>
          </a:bodyPr>
          <a:lstStyle/>
          <a:p>
            <a:r>
              <a:rPr lang="en-US" sz="4400" dirty="0"/>
              <a:t>Data Analysis (Screenshot)</a:t>
            </a:r>
          </a:p>
        </p:txBody>
      </p:sp>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p:txBody>
          <a:bodyPr/>
          <a:lstStyle/>
          <a:p>
            <a:r>
              <a:rPr lang="en-US" dirty="0"/>
              <a:t>Screenshot data plotted in Excel. </a:t>
            </a:r>
          </a:p>
          <a:p>
            <a:endParaRPr lang="en-US" dirty="0"/>
          </a:p>
        </p:txBody>
      </p:sp>
      <p:pic>
        <p:nvPicPr>
          <p:cNvPr id="3" name="Picture 2">
            <a:extLst>
              <a:ext uri="{FF2B5EF4-FFF2-40B4-BE49-F238E27FC236}">
                <a16:creationId xmlns:a16="http://schemas.microsoft.com/office/drawing/2014/main" id="{06072B09-2000-6673-4BEA-556DD8F7DA8C}"/>
              </a:ext>
            </a:extLst>
          </p:cNvPr>
          <p:cNvPicPr>
            <a:picLocks noChangeAspect="1"/>
          </p:cNvPicPr>
          <p:nvPr/>
        </p:nvPicPr>
        <p:blipFill>
          <a:blip r:embed="rId2"/>
          <a:stretch>
            <a:fillRect/>
          </a:stretch>
        </p:blipFill>
        <p:spPr>
          <a:xfrm>
            <a:off x="5486906" y="1092994"/>
            <a:ext cx="4762500" cy="2870200"/>
          </a:xfrm>
          <a:prstGeom prst="rect">
            <a:avLst/>
          </a:prstGeom>
        </p:spPr>
      </p:pic>
    </p:spTree>
    <p:extLst>
      <p:ext uri="{BB962C8B-B14F-4D97-AF65-F5344CB8AC3E}">
        <p14:creationId xmlns:p14="http://schemas.microsoft.com/office/powerpoint/2010/main" val="709238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Discuss the results and comment on how the Hall sensor works.</a:t>
            </a:r>
          </a:p>
          <a:p>
            <a:pPr lvl="1"/>
            <a:r>
              <a:rPr lang="en-US" dirty="0"/>
              <a:t>Answer: The results show values when a magnet gets close enough to this sensor.</a:t>
            </a:r>
          </a:p>
          <a:p>
            <a:pPr marL="457200" lvl="1" indent="0">
              <a:buNone/>
            </a:pPr>
            <a:endParaRPr lang="en-US" dirty="0"/>
          </a:p>
          <a:p>
            <a:pPr lvl="0"/>
            <a:r>
              <a:rPr lang="en-US" dirty="0"/>
              <a:t>What are some applications for the Hall effect sensor? </a:t>
            </a:r>
          </a:p>
          <a:p>
            <a:pPr lvl="1"/>
            <a:r>
              <a:rPr lang="en-US" dirty="0"/>
              <a:t>Answer: Some applications may include sorts of automation such as alerting you when you leave a door open, the magnet being affixed to the door, and sensor attached to the frame </a:t>
            </a:r>
          </a:p>
        </p:txBody>
      </p:sp>
    </p:spTree>
    <p:extLst>
      <p:ext uri="{BB962C8B-B14F-4D97-AF65-F5344CB8AC3E}">
        <p14:creationId xmlns:p14="http://schemas.microsoft.com/office/powerpoint/2010/main" val="2732388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7C74-50BF-A36D-2822-442469B7B13B}"/>
              </a:ext>
            </a:extLst>
          </p:cNvPr>
          <p:cNvSpPr>
            <a:spLocks noGrp="1"/>
          </p:cNvSpPr>
          <p:nvPr>
            <p:ph type="title"/>
          </p:nvPr>
        </p:nvSpPr>
        <p:spPr/>
        <p:txBody>
          <a:bodyPr/>
          <a:lstStyle/>
          <a:p>
            <a:pPr algn="ctr"/>
            <a:r>
              <a:rPr lang="en-US" dirty="0"/>
              <a:t>Thank you!</a:t>
            </a:r>
          </a:p>
        </p:txBody>
      </p:sp>
      <p:sp>
        <p:nvSpPr>
          <p:cNvPr id="3" name="Content Placeholder 2">
            <a:extLst>
              <a:ext uri="{FF2B5EF4-FFF2-40B4-BE49-F238E27FC236}">
                <a16:creationId xmlns:a16="http://schemas.microsoft.com/office/drawing/2014/main" id="{197FD5AD-6595-8E29-FD35-BB193E401E58}"/>
              </a:ext>
            </a:extLst>
          </p:cNvPr>
          <p:cNvSpPr>
            <a:spLocks noGrp="1"/>
          </p:cNvSpPr>
          <p:nvPr>
            <p:ph idx="1"/>
          </p:nvPr>
        </p:nvSpPr>
        <p:spPr/>
        <p:txBody>
          <a:bodyPr/>
          <a:lstStyle/>
          <a:p>
            <a:pPr marL="0" indent="0">
              <a:buNone/>
            </a:pPr>
            <a:r>
              <a:rPr lang="en-US" dirty="0"/>
              <a:t>This course has been quite fun, as well as challenging. We used a variation of sensors, computing hardware, and software to give us information regarding distance, velocity, and energy. </a:t>
            </a:r>
          </a:p>
          <a:p>
            <a:pPr marL="0" indent="0">
              <a:buNone/>
            </a:pPr>
            <a:endParaRPr lang="en-US" dirty="0"/>
          </a:p>
          <a:p>
            <a:pPr marL="0" indent="0">
              <a:buNone/>
            </a:pPr>
            <a:r>
              <a:rPr lang="en-US" dirty="0"/>
              <a:t>Some of the challenges I faced was making sure to double check my equations. I also ran into a few issues with the Arduino software but after a few updates it was fixed. This was a very enjoyable project. Technology is advancing and we can see just how much we can accomplish with these simple microcontrollers. </a:t>
            </a:r>
          </a:p>
        </p:txBody>
      </p:sp>
    </p:spTree>
    <p:extLst>
      <p:ext uri="{BB962C8B-B14F-4D97-AF65-F5344CB8AC3E}">
        <p14:creationId xmlns:p14="http://schemas.microsoft.com/office/powerpoint/2010/main" val="313569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Materials List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ESP32 microprocessor </a:t>
            </a:r>
          </a:p>
          <a:p>
            <a:pPr lvl="0"/>
            <a:r>
              <a:rPr lang="en-US" dirty="0"/>
              <a:t>Micro-USB to USB cable</a:t>
            </a:r>
          </a:p>
          <a:p>
            <a:pPr lvl="0"/>
            <a:r>
              <a:rPr lang="en-US" dirty="0"/>
              <a:t>Magnet</a:t>
            </a:r>
          </a:p>
          <a:p>
            <a:pPr lvl="0"/>
            <a:endParaRPr lang="en-US" dirty="0"/>
          </a:p>
        </p:txBody>
      </p:sp>
      <p:pic>
        <p:nvPicPr>
          <p:cNvPr id="14" name="Picture 13" descr="A picture containing indoor&#10;&#10;Description automatically generated">
            <a:extLst>
              <a:ext uri="{FF2B5EF4-FFF2-40B4-BE49-F238E27FC236}">
                <a16:creationId xmlns:a16="http://schemas.microsoft.com/office/drawing/2014/main" id="{3BF48385-8CBF-BDAB-FC52-B46BF6BA6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68798" y="1530616"/>
            <a:ext cx="4777317" cy="3582988"/>
          </a:xfrm>
          <a:prstGeom prst="rect">
            <a:avLst/>
          </a:prstGeom>
        </p:spPr>
      </p:pic>
    </p:spTree>
    <p:extLst>
      <p:ext uri="{BB962C8B-B14F-4D97-AF65-F5344CB8AC3E}">
        <p14:creationId xmlns:p14="http://schemas.microsoft.com/office/powerpoint/2010/main" val="2064731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9788" y="457200"/>
            <a:ext cx="4078721" cy="1600200"/>
          </a:xfrm>
        </p:spPr>
        <p:txBody>
          <a:bodyPr>
            <a:normAutofit fontScale="90000"/>
          </a:bodyPr>
          <a:lstStyle/>
          <a:p>
            <a:r>
              <a:rPr lang="en-US" sz="4400" dirty="0"/>
              <a:t>Required Software</a:t>
            </a:r>
            <a:br>
              <a:rPr lang="en-US" sz="4400" dirty="0"/>
            </a:br>
            <a:r>
              <a:rPr lang="en-US" sz="4400" dirty="0"/>
              <a:t>(screenshot)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Microsoft Excel installed and running on your computer</a:t>
            </a:r>
          </a:p>
          <a:p>
            <a:pPr lvl="0"/>
            <a:endParaRPr lang="en-US" dirty="0"/>
          </a:p>
        </p:txBody>
      </p:sp>
      <p:pic>
        <p:nvPicPr>
          <p:cNvPr id="4" name="Picture Placeholder 3" descr="A screenshot of a computer&#10;&#10;Description automatically generated with medium confidence">
            <a:extLst>
              <a:ext uri="{FF2B5EF4-FFF2-40B4-BE49-F238E27FC236}">
                <a16:creationId xmlns:a16="http://schemas.microsoft.com/office/drawing/2014/main" id="{BCA582D9-D654-C6E5-7019-D8A67088035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39" t="-489" r="4610" b="163"/>
          <a:stretch/>
        </p:blipFill>
        <p:spPr>
          <a:xfrm>
            <a:off x="5183187" y="971551"/>
            <a:ext cx="6846887" cy="4889500"/>
          </a:xfrm>
        </p:spPr>
      </p:pic>
    </p:spTree>
    <p:extLst>
      <p:ext uri="{BB962C8B-B14F-4D97-AF65-F5344CB8AC3E}">
        <p14:creationId xmlns:p14="http://schemas.microsoft.com/office/powerpoint/2010/main" val="3440853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9788" y="457200"/>
            <a:ext cx="4078721" cy="1600200"/>
          </a:xfrm>
        </p:spPr>
        <p:txBody>
          <a:bodyPr>
            <a:normAutofit fontScale="90000"/>
          </a:bodyPr>
          <a:lstStyle/>
          <a:p>
            <a:r>
              <a:rPr lang="en-US" sz="4400" dirty="0"/>
              <a:t>Required Software</a:t>
            </a:r>
            <a:br>
              <a:rPr lang="en-US" sz="4400" dirty="0"/>
            </a:br>
            <a:r>
              <a:rPr lang="en-US" sz="4400" dirty="0"/>
              <a:t>(screenshot)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Arduino IDE installed and running on your computer</a:t>
            </a:r>
          </a:p>
          <a:p>
            <a:pPr lvl="0"/>
            <a:endParaRPr lang="en-US" dirty="0"/>
          </a:p>
        </p:txBody>
      </p:sp>
      <p:pic>
        <p:nvPicPr>
          <p:cNvPr id="10" name="Picture Placeholder 9" descr="Graphical user interface, text, application, chat or text message&#10;&#10;Description automatically generated">
            <a:extLst>
              <a:ext uri="{FF2B5EF4-FFF2-40B4-BE49-F238E27FC236}">
                <a16:creationId xmlns:a16="http://schemas.microsoft.com/office/drawing/2014/main" id="{54A9245E-D0AB-697A-E59E-2CF383429F7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1" t="-173" r="-51" b="33809"/>
          <a:stretch/>
        </p:blipFill>
        <p:spPr>
          <a:xfrm>
            <a:off x="5183188" y="987425"/>
            <a:ext cx="6172200" cy="4873625"/>
          </a:xfrm>
        </p:spPr>
      </p:pic>
    </p:spTree>
    <p:extLst>
      <p:ext uri="{BB962C8B-B14F-4D97-AF65-F5344CB8AC3E}">
        <p14:creationId xmlns:p14="http://schemas.microsoft.com/office/powerpoint/2010/main" val="1015862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5077837-2346-FF66-27E5-E86C1126C212}"/>
              </a:ext>
            </a:extLst>
          </p:cNvPr>
          <p:cNvSpPr txBox="1"/>
          <p:nvPr/>
        </p:nvSpPr>
        <p:spPr>
          <a:xfrm>
            <a:off x="2971320" y="728974"/>
            <a:ext cx="5237018" cy="369332"/>
          </a:xfrm>
          <a:prstGeom prst="rect">
            <a:avLst/>
          </a:prstGeom>
          <a:noFill/>
        </p:spPr>
        <p:txBody>
          <a:bodyPr wrap="square" rtlCol="0">
            <a:spAutoFit/>
          </a:bodyPr>
          <a:lstStyle/>
          <a:p>
            <a:pPr algn="ctr"/>
            <a:r>
              <a:rPr lang="en-US" dirty="0"/>
              <a:t>Ultrasonic sensor testing</a:t>
            </a:r>
          </a:p>
        </p:txBody>
      </p:sp>
      <p:sp>
        <p:nvSpPr>
          <p:cNvPr id="2" name="TextBox 1">
            <a:extLst>
              <a:ext uri="{FF2B5EF4-FFF2-40B4-BE49-F238E27FC236}">
                <a16:creationId xmlns:a16="http://schemas.microsoft.com/office/drawing/2014/main" id="{FDC4AE85-D6CC-C30F-6A54-2461789CACF0}"/>
              </a:ext>
            </a:extLst>
          </p:cNvPr>
          <p:cNvSpPr txBox="1"/>
          <p:nvPr/>
        </p:nvSpPr>
        <p:spPr>
          <a:xfrm>
            <a:off x="2872596" y="3131389"/>
            <a:ext cx="5624423" cy="923330"/>
          </a:xfrm>
          <a:prstGeom prst="rect">
            <a:avLst/>
          </a:prstGeom>
          <a:noFill/>
        </p:spPr>
        <p:txBody>
          <a:bodyPr wrap="square" rtlCol="0">
            <a:spAutoFit/>
          </a:bodyPr>
          <a:lstStyle/>
          <a:p>
            <a:r>
              <a:rPr lang="en-US" dirty="0"/>
              <a:t>In this section we have compiled all our materials so now it is time to collect some measurements and data from conducting our experiment.</a:t>
            </a:r>
          </a:p>
        </p:txBody>
      </p:sp>
    </p:spTree>
    <p:extLst>
      <p:ext uri="{BB962C8B-B14F-4D97-AF65-F5344CB8AC3E}">
        <p14:creationId xmlns:p14="http://schemas.microsoft.com/office/powerpoint/2010/main" val="26598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PHYS204</a:t>
            </a:r>
            <a:br>
              <a:rPr lang="en-US" dirty="0"/>
            </a:br>
            <a:r>
              <a:rPr lang="en-US" dirty="0"/>
              <a:t>Module 2</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Precision of the Ultrasonic Sensor</a:t>
            </a:r>
          </a:p>
        </p:txBody>
      </p:sp>
    </p:spTree>
    <p:extLst>
      <p:ext uri="{BB962C8B-B14F-4D97-AF65-F5344CB8AC3E}">
        <p14:creationId xmlns:p14="http://schemas.microsoft.com/office/powerpoint/2010/main" val="20712119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1941</Words>
  <Application>Microsoft Macintosh PowerPoint</Application>
  <PresentationFormat>Widescreen</PresentationFormat>
  <Paragraphs>273</Paragraphs>
  <Slides>44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Cambria Math</vt:lpstr>
      <vt:lpstr>Liberation Serif</vt:lpstr>
      <vt:lpstr>Office Theme</vt:lpstr>
      <vt:lpstr>PowerPoint Presentation</vt:lpstr>
      <vt:lpstr>PHYS204 Module 1</vt:lpstr>
      <vt:lpstr>Materials List (Picture)</vt:lpstr>
      <vt:lpstr>Materials List (Picture)</vt:lpstr>
      <vt:lpstr>Materials List (Picture)</vt:lpstr>
      <vt:lpstr>Required Software (screenshot)</vt:lpstr>
      <vt:lpstr>Required Software (screenshot)</vt:lpstr>
      <vt:lpstr>PowerPoint Presentation</vt:lpstr>
      <vt:lpstr>PHYS204 Module 2</vt:lpstr>
      <vt:lpstr>Experimental Set-up (Picture)</vt:lpstr>
      <vt:lpstr>Raw Data (Screenshot)</vt:lpstr>
      <vt:lpstr>Data Collection</vt:lpstr>
      <vt:lpstr>Data Analysis</vt:lpstr>
      <vt:lpstr>Conclusions</vt:lpstr>
      <vt:lpstr>PowerPoint Presentation</vt:lpstr>
      <vt:lpstr>PHYS204 Module 3</vt:lpstr>
      <vt:lpstr>Experimental Set-up (Picture)</vt:lpstr>
      <vt:lpstr>Serial Monitor (Screenshot)</vt:lpstr>
      <vt:lpstr>Excel Table (Screenshot)</vt:lpstr>
      <vt:lpstr>Excel Graph (Screenshot)</vt:lpstr>
      <vt:lpstr>Data Collection</vt:lpstr>
      <vt:lpstr>Data Analysis</vt:lpstr>
      <vt:lpstr>Conclusions</vt:lpstr>
      <vt:lpstr>PowerPoint Presentation</vt:lpstr>
      <vt:lpstr>PHYS204 Module 4</vt:lpstr>
      <vt:lpstr>Excel Table (Screenshot)</vt:lpstr>
      <vt:lpstr>Excel Graph (Screenshot)</vt:lpstr>
      <vt:lpstr>Data Validation </vt:lpstr>
      <vt:lpstr>Conclusions</vt:lpstr>
      <vt:lpstr>Conclusions</vt:lpstr>
      <vt:lpstr>PowerPoint Presentation</vt:lpstr>
      <vt:lpstr>PHYS204 Module 5</vt:lpstr>
      <vt:lpstr>Experimental Set-up (Picture)</vt:lpstr>
      <vt:lpstr>Raw Data (Screenshot)</vt:lpstr>
      <vt:lpstr>Data Collection</vt:lpstr>
      <vt:lpstr>Data Analysis</vt:lpstr>
      <vt:lpstr>Conclusions</vt:lpstr>
      <vt:lpstr>PowerPoint Presentation</vt:lpstr>
      <vt:lpstr>PHYS204 Module 6</vt:lpstr>
      <vt:lpstr>Experimental Set-up (Picture)</vt:lpstr>
      <vt:lpstr>Raw Data (Screenshot)</vt:lpstr>
      <vt:lpstr>Data Analysis (Screenshot)</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Toohey, Charles</dc:creator>
  <cp:lastModifiedBy>Toohey, Charles</cp:lastModifiedBy>
  <cp:revision>3</cp:revision>
  <dcterms:created xsi:type="dcterms:W3CDTF">2022-06-23T01:02:26Z</dcterms:created>
  <dcterms:modified xsi:type="dcterms:W3CDTF">2022-06-23T13:23:37Z</dcterms:modified>
</cp:coreProperties>
</file>