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p:scale>
          <a:sx n="78" d="100"/>
          <a:sy n="78" d="100"/>
        </p:scale>
        <p:origin x="114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arl\OneDrive\Documents\Ceis110\format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Temperature</a:t>
            </a:r>
            <a:r>
              <a:rPr lang="en-US" baseline="0"/>
              <a:t> and humidity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formatdata!$A$1</c:f>
              <c:strCache>
                <c:ptCount val="1"/>
                <c:pt idx="0">
                  <c:v>Celsius</c:v>
                </c:pt>
              </c:strCache>
            </c:strRef>
          </c:tx>
          <c:spPr>
            <a:ln w="28575" cap="rnd">
              <a:solidFill>
                <a:schemeClr val="accent1"/>
              </a:solidFill>
              <a:round/>
            </a:ln>
            <a:effectLst/>
          </c:spPr>
          <c:marker>
            <c:symbol val="none"/>
          </c:marker>
          <c:val>
            <c:numRef>
              <c:f>formatdata!$A$2:$A$82</c:f>
              <c:numCache>
                <c:formatCode>General</c:formatCode>
                <c:ptCount val="81"/>
                <c:pt idx="0">
                  <c:v>16.100000000000001</c:v>
                </c:pt>
                <c:pt idx="1">
                  <c:v>18.3</c:v>
                </c:pt>
                <c:pt idx="2">
                  <c:v>19.399999999999999</c:v>
                </c:pt>
                <c:pt idx="3">
                  <c:v>21.7</c:v>
                </c:pt>
                <c:pt idx="4">
                  <c:v>20.6</c:v>
                </c:pt>
                <c:pt idx="5">
                  <c:v>18.899999999999999</c:v>
                </c:pt>
                <c:pt idx="6">
                  <c:v>17.8</c:v>
                </c:pt>
                <c:pt idx="7">
                  <c:v>14.4</c:v>
                </c:pt>
                <c:pt idx="8">
                  <c:v>13.3</c:v>
                </c:pt>
                <c:pt idx="9">
                  <c:v>12.2</c:v>
                </c:pt>
                <c:pt idx="10">
                  <c:v>11.7</c:v>
                </c:pt>
                <c:pt idx="11">
                  <c:v>11.1</c:v>
                </c:pt>
                <c:pt idx="12">
                  <c:v>10</c:v>
                </c:pt>
                <c:pt idx="13">
                  <c:v>10</c:v>
                </c:pt>
                <c:pt idx="14">
                  <c:v>9.4</c:v>
                </c:pt>
                <c:pt idx="15">
                  <c:v>7.8</c:v>
                </c:pt>
                <c:pt idx="16">
                  <c:v>7.8</c:v>
                </c:pt>
                <c:pt idx="17">
                  <c:v>7.2</c:v>
                </c:pt>
                <c:pt idx="18">
                  <c:v>6.7</c:v>
                </c:pt>
                <c:pt idx="19">
                  <c:v>7.2</c:v>
                </c:pt>
                <c:pt idx="20">
                  <c:v>7.2</c:v>
                </c:pt>
                <c:pt idx="21">
                  <c:v>8.9</c:v>
                </c:pt>
                <c:pt idx="22">
                  <c:v>10</c:v>
                </c:pt>
                <c:pt idx="23">
                  <c:v>12.8</c:v>
                </c:pt>
                <c:pt idx="24">
                  <c:v>14.4</c:v>
                </c:pt>
                <c:pt idx="25">
                  <c:v>15.6</c:v>
                </c:pt>
                <c:pt idx="26">
                  <c:v>16.100000000000001</c:v>
                </c:pt>
                <c:pt idx="27">
                  <c:v>16.7</c:v>
                </c:pt>
                <c:pt idx="28">
                  <c:v>16.100000000000001</c:v>
                </c:pt>
                <c:pt idx="29">
                  <c:v>13.3</c:v>
                </c:pt>
                <c:pt idx="30">
                  <c:v>12.2</c:v>
                </c:pt>
                <c:pt idx="31">
                  <c:v>12.2</c:v>
                </c:pt>
                <c:pt idx="32">
                  <c:v>10</c:v>
                </c:pt>
                <c:pt idx="33">
                  <c:v>10</c:v>
                </c:pt>
                <c:pt idx="34">
                  <c:v>8.3000000000000007</c:v>
                </c:pt>
                <c:pt idx="35">
                  <c:v>8.3000000000000007</c:v>
                </c:pt>
                <c:pt idx="36">
                  <c:v>6.7</c:v>
                </c:pt>
                <c:pt idx="37">
                  <c:v>6.7</c:v>
                </c:pt>
                <c:pt idx="38">
                  <c:v>6.7</c:v>
                </c:pt>
                <c:pt idx="39">
                  <c:v>6.1</c:v>
                </c:pt>
                <c:pt idx="40">
                  <c:v>5.6</c:v>
                </c:pt>
                <c:pt idx="41">
                  <c:v>5.6</c:v>
                </c:pt>
                <c:pt idx="42">
                  <c:v>5.6</c:v>
                </c:pt>
                <c:pt idx="43">
                  <c:v>8.3000000000000007</c:v>
                </c:pt>
                <c:pt idx="44">
                  <c:v>11.7</c:v>
                </c:pt>
                <c:pt idx="45">
                  <c:v>15</c:v>
                </c:pt>
                <c:pt idx="46">
                  <c:v>16.100000000000001</c:v>
                </c:pt>
                <c:pt idx="47">
                  <c:v>16.7</c:v>
                </c:pt>
                <c:pt idx="48">
                  <c:v>17.8</c:v>
                </c:pt>
                <c:pt idx="49">
                  <c:v>18.3</c:v>
                </c:pt>
                <c:pt idx="50">
                  <c:v>17.2</c:v>
                </c:pt>
                <c:pt idx="51">
                  <c:v>16.100000000000001</c:v>
                </c:pt>
                <c:pt idx="52">
                  <c:v>13.3</c:v>
                </c:pt>
                <c:pt idx="53">
                  <c:v>12.2</c:v>
                </c:pt>
                <c:pt idx="54">
                  <c:v>10</c:v>
                </c:pt>
                <c:pt idx="55">
                  <c:v>8.3000000000000007</c:v>
                </c:pt>
                <c:pt idx="56">
                  <c:v>8.3000000000000007</c:v>
                </c:pt>
                <c:pt idx="57">
                  <c:v>8.3000000000000007</c:v>
                </c:pt>
                <c:pt idx="58">
                  <c:v>7.2</c:v>
                </c:pt>
                <c:pt idx="59">
                  <c:v>7.2</c:v>
                </c:pt>
                <c:pt idx="60">
                  <c:v>6.7</c:v>
                </c:pt>
                <c:pt idx="61">
                  <c:v>7.8</c:v>
                </c:pt>
                <c:pt idx="62">
                  <c:v>6.7</c:v>
                </c:pt>
                <c:pt idx="63">
                  <c:v>6.7</c:v>
                </c:pt>
                <c:pt idx="64">
                  <c:v>6.7</c:v>
                </c:pt>
                <c:pt idx="65">
                  <c:v>7.2</c:v>
                </c:pt>
                <c:pt idx="66">
                  <c:v>8.3000000000000007</c:v>
                </c:pt>
                <c:pt idx="67">
                  <c:v>10</c:v>
                </c:pt>
                <c:pt idx="68">
                  <c:v>12.8</c:v>
                </c:pt>
                <c:pt idx="69">
                  <c:v>13.3</c:v>
                </c:pt>
                <c:pt idx="70">
                  <c:v>16.100000000000001</c:v>
                </c:pt>
                <c:pt idx="71">
                  <c:v>16.100000000000001</c:v>
                </c:pt>
                <c:pt idx="72">
                  <c:v>16.7</c:v>
                </c:pt>
                <c:pt idx="73">
                  <c:v>16.100000000000001</c:v>
                </c:pt>
                <c:pt idx="74">
                  <c:v>15.6</c:v>
                </c:pt>
                <c:pt idx="75">
                  <c:v>15</c:v>
                </c:pt>
                <c:pt idx="76">
                  <c:v>13.9</c:v>
                </c:pt>
                <c:pt idx="77">
                  <c:v>13.3</c:v>
                </c:pt>
                <c:pt idx="78">
                  <c:v>12.8</c:v>
                </c:pt>
                <c:pt idx="79">
                  <c:v>13.3</c:v>
                </c:pt>
                <c:pt idx="80">
                  <c:v>11.7</c:v>
                </c:pt>
              </c:numCache>
            </c:numRef>
          </c:val>
          <c:smooth val="0"/>
          <c:extLst>
            <c:ext xmlns:c16="http://schemas.microsoft.com/office/drawing/2014/chart" uri="{C3380CC4-5D6E-409C-BE32-E72D297353CC}">
              <c16:uniqueId val="{00000000-FB34-4D35-B2F2-A959F1C71B8D}"/>
            </c:ext>
          </c:extLst>
        </c:ser>
        <c:ser>
          <c:idx val="1"/>
          <c:order val="1"/>
          <c:tx>
            <c:strRef>
              <c:f>formatdata!$B$1</c:f>
              <c:strCache>
                <c:ptCount val="1"/>
                <c:pt idx="0">
                  <c:v>Fahrenheit</c:v>
                </c:pt>
              </c:strCache>
            </c:strRef>
          </c:tx>
          <c:spPr>
            <a:ln w="28575" cap="rnd">
              <a:solidFill>
                <a:schemeClr val="accent2"/>
              </a:solidFill>
              <a:round/>
            </a:ln>
            <a:effectLst/>
          </c:spPr>
          <c:marker>
            <c:symbol val="none"/>
          </c:marker>
          <c:val>
            <c:numRef>
              <c:f>formatdata!$B$2:$B$82</c:f>
              <c:numCache>
                <c:formatCode>General</c:formatCode>
                <c:ptCount val="81"/>
                <c:pt idx="0">
                  <c:v>60.98</c:v>
                </c:pt>
                <c:pt idx="1">
                  <c:v>64.94</c:v>
                </c:pt>
                <c:pt idx="2">
                  <c:v>66.92</c:v>
                </c:pt>
                <c:pt idx="3">
                  <c:v>71.06</c:v>
                </c:pt>
                <c:pt idx="4">
                  <c:v>69.08</c:v>
                </c:pt>
                <c:pt idx="5">
                  <c:v>66.02</c:v>
                </c:pt>
                <c:pt idx="6">
                  <c:v>64.040000000000006</c:v>
                </c:pt>
                <c:pt idx="7">
                  <c:v>57.92</c:v>
                </c:pt>
                <c:pt idx="8">
                  <c:v>55.94</c:v>
                </c:pt>
                <c:pt idx="9">
                  <c:v>53.96</c:v>
                </c:pt>
                <c:pt idx="10">
                  <c:v>53.06</c:v>
                </c:pt>
                <c:pt idx="11">
                  <c:v>51.98</c:v>
                </c:pt>
                <c:pt idx="12">
                  <c:v>50</c:v>
                </c:pt>
                <c:pt idx="13">
                  <c:v>50</c:v>
                </c:pt>
                <c:pt idx="14">
                  <c:v>48.92</c:v>
                </c:pt>
                <c:pt idx="15">
                  <c:v>46.04</c:v>
                </c:pt>
                <c:pt idx="16">
                  <c:v>46.04</c:v>
                </c:pt>
                <c:pt idx="17">
                  <c:v>44.96</c:v>
                </c:pt>
                <c:pt idx="18">
                  <c:v>44.06</c:v>
                </c:pt>
                <c:pt idx="19">
                  <c:v>44.96</c:v>
                </c:pt>
                <c:pt idx="20">
                  <c:v>44.96</c:v>
                </c:pt>
                <c:pt idx="21">
                  <c:v>48.02</c:v>
                </c:pt>
                <c:pt idx="22">
                  <c:v>50</c:v>
                </c:pt>
                <c:pt idx="23">
                  <c:v>55.04</c:v>
                </c:pt>
                <c:pt idx="24">
                  <c:v>57.92</c:v>
                </c:pt>
                <c:pt idx="25">
                  <c:v>60.08</c:v>
                </c:pt>
                <c:pt idx="26">
                  <c:v>60.98</c:v>
                </c:pt>
                <c:pt idx="27">
                  <c:v>62.059999999999903</c:v>
                </c:pt>
                <c:pt idx="28">
                  <c:v>60.98</c:v>
                </c:pt>
                <c:pt idx="29">
                  <c:v>55.94</c:v>
                </c:pt>
                <c:pt idx="30">
                  <c:v>53.96</c:v>
                </c:pt>
                <c:pt idx="31">
                  <c:v>53.96</c:v>
                </c:pt>
                <c:pt idx="32">
                  <c:v>50</c:v>
                </c:pt>
                <c:pt idx="33">
                  <c:v>50</c:v>
                </c:pt>
                <c:pt idx="34">
                  <c:v>46.94</c:v>
                </c:pt>
                <c:pt idx="35">
                  <c:v>46.94</c:v>
                </c:pt>
                <c:pt idx="36">
                  <c:v>44.06</c:v>
                </c:pt>
                <c:pt idx="37">
                  <c:v>44.06</c:v>
                </c:pt>
                <c:pt idx="38">
                  <c:v>44.06</c:v>
                </c:pt>
                <c:pt idx="39">
                  <c:v>42.98</c:v>
                </c:pt>
                <c:pt idx="40">
                  <c:v>42.08</c:v>
                </c:pt>
                <c:pt idx="41">
                  <c:v>42.08</c:v>
                </c:pt>
                <c:pt idx="42">
                  <c:v>42.08</c:v>
                </c:pt>
                <c:pt idx="43">
                  <c:v>46.94</c:v>
                </c:pt>
                <c:pt idx="44">
                  <c:v>53.06</c:v>
                </c:pt>
                <c:pt idx="45">
                  <c:v>59</c:v>
                </c:pt>
                <c:pt idx="46">
                  <c:v>60.98</c:v>
                </c:pt>
                <c:pt idx="47">
                  <c:v>62.059999999999903</c:v>
                </c:pt>
                <c:pt idx="48">
                  <c:v>64.040000000000006</c:v>
                </c:pt>
                <c:pt idx="49">
                  <c:v>64.94</c:v>
                </c:pt>
                <c:pt idx="50">
                  <c:v>62.959999999999901</c:v>
                </c:pt>
                <c:pt idx="51">
                  <c:v>60.98</c:v>
                </c:pt>
                <c:pt idx="52">
                  <c:v>55.94</c:v>
                </c:pt>
                <c:pt idx="53">
                  <c:v>53.96</c:v>
                </c:pt>
                <c:pt idx="54">
                  <c:v>50</c:v>
                </c:pt>
                <c:pt idx="55">
                  <c:v>46.94</c:v>
                </c:pt>
                <c:pt idx="56">
                  <c:v>46.94</c:v>
                </c:pt>
                <c:pt idx="57">
                  <c:v>46.94</c:v>
                </c:pt>
                <c:pt idx="58">
                  <c:v>44.96</c:v>
                </c:pt>
                <c:pt idx="59">
                  <c:v>44.96</c:v>
                </c:pt>
                <c:pt idx="60">
                  <c:v>44.06</c:v>
                </c:pt>
                <c:pt idx="61">
                  <c:v>46.04</c:v>
                </c:pt>
                <c:pt idx="62">
                  <c:v>44.06</c:v>
                </c:pt>
                <c:pt idx="63">
                  <c:v>44.06</c:v>
                </c:pt>
                <c:pt idx="64">
                  <c:v>44.06</c:v>
                </c:pt>
                <c:pt idx="65">
                  <c:v>44.96</c:v>
                </c:pt>
                <c:pt idx="66">
                  <c:v>46.94</c:v>
                </c:pt>
                <c:pt idx="67">
                  <c:v>50</c:v>
                </c:pt>
                <c:pt idx="68">
                  <c:v>55.04</c:v>
                </c:pt>
                <c:pt idx="69">
                  <c:v>55.94</c:v>
                </c:pt>
                <c:pt idx="70">
                  <c:v>60.98</c:v>
                </c:pt>
                <c:pt idx="71">
                  <c:v>60.98</c:v>
                </c:pt>
                <c:pt idx="72">
                  <c:v>62.059999999999903</c:v>
                </c:pt>
                <c:pt idx="73">
                  <c:v>60.98</c:v>
                </c:pt>
                <c:pt idx="74">
                  <c:v>60.08</c:v>
                </c:pt>
                <c:pt idx="75">
                  <c:v>59</c:v>
                </c:pt>
                <c:pt idx="76">
                  <c:v>57.02</c:v>
                </c:pt>
                <c:pt idx="77">
                  <c:v>55.94</c:v>
                </c:pt>
                <c:pt idx="78">
                  <c:v>55.04</c:v>
                </c:pt>
                <c:pt idx="79">
                  <c:v>55.94</c:v>
                </c:pt>
                <c:pt idx="80">
                  <c:v>53.06</c:v>
                </c:pt>
              </c:numCache>
            </c:numRef>
          </c:val>
          <c:smooth val="0"/>
          <c:extLst>
            <c:ext xmlns:c16="http://schemas.microsoft.com/office/drawing/2014/chart" uri="{C3380CC4-5D6E-409C-BE32-E72D297353CC}">
              <c16:uniqueId val="{00000001-FB34-4D35-B2F2-A959F1C71B8D}"/>
            </c:ext>
          </c:extLst>
        </c:ser>
        <c:ser>
          <c:idx val="2"/>
          <c:order val="2"/>
          <c:tx>
            <c:strRef>
              <c:f>formatdata!$C$1</c:f>
              <c:strCache>
                <c:ptCount val="1"/>
                <c:pt idx="0">
                  <c:v>Humidity</c:v>
                </c:pt>
              </c:strCache>
            </c:strRef>
          </c:tx>
          <c:spPr>
            <a:ln w="28575" cap="rnd">
              <a:solidFill>
                <a:schemeClr val="accent3"/>
              </a:solidFill>
              <a:round/>
            </a:ln>
            <a:effectLst/>
          </c:spPr>
          <c:marker>
            <c:symbol val="none"/>
          </c:marker>
          <c:val>
            <c:numRef>
              <c:f>formatdata!$C$2:$C$82</c:f>
              <c:numCache>
                <c:formatCode>General</c:formatCode>
                <c:ptCount val="81"/>
                <c:pt idx="0">
                  <c:v>53.677597406478</c:v>
                </c:pt>
                <c:pt idx="1">
                  <c:v>46.704653572688997</c:v>
                </c:pt>
                <c:pt idx="2">
                  <c:v>38.767660102839997</c:v>
                </c:pt>
                <c:pt idx="3">
                  <c:v>35.073908774499998</c:v>
                </c:pt>
                <c:pt idx="4">
                  <c:v>41.893107651205</c:v>
                </c:pt>
                <c:pt idx="5">
                  <c:v>56.260201865413997</c:v>
                </c:pt>
                <c:pt idx="6">
                  <c:v>55.982539923928002</c:v>
                </c:pt>
                <c:pt idx="7">
                  <c:v>71.923565721952997</c:v>
                </c:pt>
                <c:pt idx="8">
                  <c:v>71.717959085678004</c:v>
                </c:pt>
                <c:pt idx="9">
                  <c:v>74.499044679055999</c:v>
                </c:pt>
                <c:pt idx="10">
                  <c:v>66.196513833378006</c:v>
                </c:pt>
                <c:pt idx="11">
                  <c:v>68.877362479151003</c:v>
                </c:pt>
                <c:pt idx="12">
                  <c:v>74.113629746889998</c:v>
                </c:pt>
                <c:pt idx="13">
                  <c:v>79.956420984676001</c:v>
                </c:pt>
                <c:pt idx="14">
                  <c:v>70.971964459347006</c:v>
                </c:pt>
                <c:pt idx="15">
                  <c:v>76.360744861859004</c:v>
                </c:pt>
                <c:pt idx="16">
                  <c:v>79.084822103185004</c:v>
                </c:pt>
                <c:pt idx="17">
                  <c:v>73.611210708119003</c:v>
                </c:pt>
                <c:pt idx="18">
                  <c:v>78.920027625265007</c:v>
                </c:pt>
                <c:pt idx="19">
                  <c:v>82.390185843485</c:v>
                </c:pt>
                <c:pt idx="20">
                  <c:v>92.720676321385994</c:v>
                </c:pt>
                <c:pt idx="21">
                  <c:v>86.090017231195006</c:v>
                </c:pt>
                <c:pt idx="22">
                  <c:v>82.744137389344004</c:v>
                </c:pt>
                <c:pt idx="23">
                  <c:v>74.098802959788003</c:v>
                </c:pt>
                <c:pt idx="24">
                  <c:v>64.545340236686002</c:v>
                </c:pt>
                <c:pt idx="25">
                  <c:v>59.749933900480997</c:v>
                </c:pt>
                <c:pt idx="26">
                  <c:v>62.350547871685002</c:v>
                </c:pt>
                <c:pt idx="27">
                  <c:v>57.627506394469002</c:v>
                </c:pt>
                <c:pt idx="28">
                  <c:v>62.350547871685002</c:v>
                </c:pt>
                <c:pt idx="29">
                  <c:v>69.322490896101996</c:v>
                </c:pt>
                <c:pt idx="30">
                  <c:v>74.499044679055999</c:v>
                </c:pt>
                <c:pt idx="31">
                  <c:v>80.266011265195004</c:v>
                </c:pt>
                <c:pt idx="32">
                  <c:v>89.181204957654003</c:v>
                </c:pt>
                <c:pt idx="33">
                  <c:v>86.202442841334005</c:v>
                </c:pt>
                <c:pt idx="34">
                  <c:v>89.656134409309004</c:v>
                </c:pt>
                <c:pt idx="35">
                  <c:v>86.028130972357005</c:v>
                </c:pt>
                <c:pt idx="36">
                  <c:v>92.692530298592004</c:v>
                </c:pt>
                <c:pt idx="37">
                  <c:v>88.909043890296005</c:v>
                </c:pt>
                <c:pt idx="38">
                  <c:v>88.909043890296005</c:v>
                </c:pt>
                <c:pt idx="39">
                  <c:v>88.858482392758006</c:v>
                </c:pt>
                <c:pt idx="40">
                  <c:v>91.984495702735003</c:v>
                </c:pt>
                <c:pt idx="41">
                  <c:v>88.816089115541999</c:v>
                </c:pt>
                <c:pt idx="42">
                  <c:v>88.816089115541999</c:v>
                </c:pt>
                <c:pt idx="43">
                  <c:v>83.104539551895996</c:v>
                </c:pt>
                <c:pt idx="44">
                  <c:v>73.905075949332996</c:v>
                </c:pt>
                <c:pt idx="45">
                  <c:v>59.604608806526997</c:v>
                </c:pt>
                <c:pt idx="46">
                  <c:v>53.677597406478</c:v>
                </c:pt>
                <c:pt idx="47">
                  <c:v>53.467973535157</c:v>
                </c:pt>
                <c:pt idx="48">
                  <c:v>51.960296485397002</c:v>
                </c:pt>
                <c:pt idx="49">
                  <c:v>48.333032223652999</c:v>
                </c:pt>
                <c:pt idx="50">
                  <c:v>48.02964410285</c:v>
                </c:pt>
                <c:pt idx="51">
                  <c:v>55.549090865170001</c:v>
                </c:pt>
                <c:pt idx="52">
                  <c:v>64.299549793468998</c:v>
                </c:pt>
                <c:pt idx="53">
                  <c:v>69.101022928999996</c:v>
                </c:pt>
                <c:pt idx="54">
                  <c:v>76.720923803697005</c:v>
                </c:pt>
                <c:pt idx="55">
                  <c:v>83.104539551895996</c:v>
                </c:pt>
                <c:pt idx="56">
                  <c:v>79.712411892315998</c:v>
                </c:pt>
                <c:pt idx="57">
                  <c:v>76.443291612891002</c:v>
                </c:pt>
                <c:pt idx="58">
                  <c:v>82.390185843485</c:v>
                </c:pt>
                <c:pt idx="59">
                  <c:v>79.552255325388003</c:v>
                </c:pt>
                <c:pt idx="60">
                  <c:v>78.920027625265007</c:v>
                </c:pt>
                <c:pt idx="61">
                  <c:v>73.201672074914995</c:v>
                </c:pt>
                <c:pt idx="62">
                  <c:v>78.920027625265007</c:v>
                </c:pt>
                <c:pt idx="63">
                  <c:v>78.920027625265007</c:v>
                </c:pt>
                <c:pt idx="64">
                  <c:v>78.920027625265007</c:v>
                </c:pt>
                <c:pt idx="65">
                  <c:v>73.611210708119003</c:v>
                </c:pt>
                <c:pt idx="66">
                  <c:v>70.756646043570996</c:v>
                </c:pt>
                <c:pt idx="67">
                  <c:v>68.173048569669007</c:v>
                </c:pt>
                <c:pt idx="68">
                  <c:v>61.579469013198</c:v>
                </c:pt>
                <c:pt idx="69">
                  <c:v>57.168114947138001</c:v>
                </c:pt>
                <c:pt idx="70">
                  <c:v>51.505492740567</c:v>
                </c:pt>
                <c:pt idx="71">
                  <c:v>53.677597406478</c:v>
                </c:pt>
                <c:pt idx="72">
                  <c:v>53.467973535157</c:v>
                </c:pt>
                <c:pt idx="73">
                  <c:v>59.870523930266998</c:v>
                </c:pt>
                <c:pt idx="74">
                  <c:v>57.352861203313999</c:v>
                </c:pt>
                <c:pt idx="75">
                  <c:v>59.604608806526997</c:v>
                </c:pt>
                <c:pt idx="76">
                  <c:v>61.838774319797999</c:v>
                </c:pt>
                <c:pt idx="77">
                  <c:v>66.541382376325998</c:v>
                </c:pt>
                <c:pt idx="78">
                  <c:v>68.750377788704995</c:v>
                </c:pt>
                <c:pt idx="79">
                  <c:v>64.299549793468998</c:v>
                </c:pt>
                <c:pt idx="80">
                  <c:v>76.993951308353004</c:v>
                </c:pt>
              </c:numCache>
            </c:numRef>
          </c:val>
          <c:smooth val="0"/>
          <c:extLst>
            <c:ext xmlns:c16="http://schemas.microsoft.com/office/drawing/2014/chart" uri="{C3380CC4-5D6E-409C-BE32-E72D297353CC}">
              <c16:uniqueId val="{00000002-FB34-4D35-B2F2-A959F1C71B8D}"/>
            </c:ext>
          </c:extLst>
        </c:ser>
        <c:dLbls>
          <c:showLegendKey val="0"/>
          <c:showVal val="0"/>
          <c:showCatName val="0"/>
          <c:showSerName val="0"/>
          <c:showPercent val="0"/>
          <c:showBubbleSize val="0"/>
        </c:dLbls>
        <c:smooth val="0"/>
        <c:axId val="509669471"/>
        <c:axId val="509670303"/>
      </c:lineChart>
      <c:catAx>
        <c:axId val="50966947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670303"/>
        <c:crosses val="autoZero"/>
        <c:auto val="1"/>
        <c:lblAlgn val="ctr"/>
        <c:lblOffset val="100"/>
        <c:noMultiLvlLbl val="0"/>
      </c:catAx>
      <c:valAx>
        <c:axId val="509670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669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16286-9237-4C67-BB4D-629CB587313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EC6FA1-EE7C-4830-BC03-A94605058D3E}">
      <dgm:prSet/>
      <dgm:spPr/>
      <dgm:t>
        <a:bodyPr/>
        <a:lstStyle/>
        <a:p>
          <a:r>
            <a:rPr lang="en-US"/>
            <a:t>For us to interact with the US government National Oceanic and Atmospheric Administration (NOAA) weather data service using a cloud-based Application Programming Interface (API), we must install the library module to use the service.</a:t>
          </a:r>
        </a:p>
      </dgm:t>
    </dgm:pt>
    <dgm:pt modelId="{BB80B0AF-FF57-4E4F-8C29-45347A38736C}" type="parTrans" cxnId="{D2374E2D-B021-431B-829E-D2AD86BD00B3}">
      <dgm:prSet/>
      <dgm:spPr/>
      <dgm:t>
        <a:bodyPr/>
        <a:lstStyle/>
        <a:p>
          <a:endParaRPr lang="en-US"/>
        </a:p>
      </dgm:t>
    </dgm:pt>
    <dgm:pt modelId="{E449FA71-2F5C-41AD-B7C0-2F93AC7F5032}" type="sibTrans" cxnId="{D2374E2D-B021-431B-829E-D2AD86BD00B3}">
      <dgm:prSet/>
      <dgm:spPr/>
      <dgm:t>
        <a:bodyPr/>
        <a:lstStyle/>
        <a:p>
          <a:endParaRPr lang="en-US"/>
        </a:p>
      </dgm:t>
    </dgm:pt>
    <dgm:pt modelId="{32E7A8A8-2CB1-495F-96DC-35064ABD3758}">
      <dgm:prSet/>
      <dgm:spPr/>
      <dgm:t>
        <a:bodyPr/>
        <a:lstStyle/>
        <a:p>
          <a:r>
            <a:rPr lang="en-US"/>
            <a:t>Screenshot will show the NOAA-SDK library installed on our Spyder prompt.</a:t>
          </a:r>
        </a:p>
      </dgm:t>
    </dgm:pt>
    <dgm:pt modelId="{883E0679-70D1-45B2-9AB2-C05A1D649C9F}" type="parTrans" cxnId="{9D1E094A-3454-496E-9BD5-33DBD47E548F}">
      <dgm:prSet/>
      <dgm:spPr/>
      <dgm:t>
        <a:bodyPr/>
        <a:lstStyle/>
        <a:p>
          <a:endParaRPr lang="en-US"/>
        </a:p>
      </dgm:t>
    </dgm:pt>
    <dgm:pt modelId="{9E9A2DDB-4BC7-4EAB-A22E-B8DE9962504B}" type="sibTrans" cxnId="{9D1E094A-3454-496E-9BD5-33DBD47E548F}">
      <dgm:prSet/>
      <dgm:spPr/>
      <dgm:t>
        <a:bodyPr/>
        <a:lstStyle/>
        <a:p>
          <a:endParaRPr lang="en-US"/>
        </a:p>
      </dgm:t>
    </dgm:pt>
    <dgm:pt modelId="{7576D5BB-C7CD-4ED0-8C31-46B88A35883E}" type="pres">
      <dgm:prSet presAssocID="{95D16286-9237-4C67-BB4D-629CB5873137}" presName="linear" presStyleCnt="0">
        <dgm:presLayoutVars>
          <dgm:animLvl val="lvl"/>
          <dgm:resizeHandles val="exact"/>
        </dgm:presLayoutVars>
      </dgm:prSet>
      <dgm:spPr/>
    </dgm:pt>
    <dgm:pt modelId="{3C1C5157-8192-4DB1-A3E9-64AF41F1C1B5}" type="pres">
      <dgm:prSet presAssocID="{99EC6FA1-EE7C-4830-BC03-A94605058D3E}" presName="parentText" presStyleLbl="node1" presStyleIdx="0" presStyleCnt="2">
        <dgm:presLayoutVars>
          <dgm:chMax val="0"/>
          <dgm:bulletEnabled val="1"/>
        </dgm:presLayoutVars>
      </dgm:prSet>
      <dgm:spPr/>
    </dgm:pt>
    <dgm:pt modelId="{068933F7-35C8-4D68-BF01-0813B4841814}" type="pres">
      <dgm:prSet presAssocID="{E449FA71-2F5C-41AD-B7C0-2F93AC7F5032}" presName="spacer" presStyleCnt="0"/>
      <dgm:spPr/>
    </dgm:pt>
    <dgm:pt modelId="{0BE34223-95CA-4E96-B291-3121B5183E90}" type="pres">
      <dgm:prSet presAssocID="{32E7A8A8-2CB1-495F-96DC-35064ABD3758}" presName="parentText" presStyleLbl="node1" presStyleIdx="1" presStyleCnt="2">
        <dgm:presLayoutVars>
          <dgm:chMax val="0"/>
          <dgm:bulletEnabled val="1"/>
        </dgm:presLayoutVars>
      </dgm:prSet>
      <dgm:spPr/>
    </dgm:pt>
  </dgm:ptLst>
  <dgm:cxnLst>
    <dgm:cxn modelId="{3ECC7525-11A5-4EA5-BDAC-68218D28961F}" type="presOf" srcId="{32E7A8A8-2CB1-495F-96DC-35064ABD3758}" destId="{0BE34223-95CA-4E96-B291-3121B5183E90}" srcOrd="0" destOrd="0" presId="urn:microsoft.com/office/officeart/2005/8/layout/vList2"/>
    <dgm:cxn modelId="{D2374E2D-B021-431B-829E-D2AD86BD00B3}" srcId="{95D16286-9237-4C67-BB4D-629CB5873137}" destId="{99EC6FA1-EE7C-4830-BC03-A94605058D3E}" srcOrd="0" destOrd="0" parTransId="{BB80B0AF-FF57-4E4F-8C29-45347A38736C}" sibTransId="{E449FA71-2F5C-41AD-B7C0-2F93AC7F5032}"/>
    <dgm:cxn modelId="{9D1E094A-3454-496E-9BD5-33DBD47E548F}" srcId="{95D16286-9237-4C67-BB4D-629CB5873137}" destId="{32E7A8A8-2CB1-495F-96DC-35064ABD3758}" srcOrd="1" destOrd="0" parTransId="{883E0679-70D1-45B2-9AB2-C05A1D649C9F}" sibTransId="{9E9A2DDB-4BC7-4EAB-A22E-B8DE9962504B}"/>
    <dgm:cxn modelId="{39176DAA-4D2E-4995-A3D0-94FA6852EA47}" type="presOf" srcId="{95D16286-9237-4C67-BB4D-629CB5873137}" destId="{7576D5BB-C7CD-4ED0-8C31-46B88A35883E}" srcOrd="0" destOrd="0" presId="urn:microsoft.com/office/officeart/2005/8/layout/vList2"/>
    <dgm:cxn modelId="{F4ACBFDF-85B9-450D-B56F-27C7D180C4B3}" type="presOf" srcId="{99EC6FA1-EE7C-4830-BC03-A94605058D3E}" destId="{3C1C5157-8192-4DB1-A3E9-64AF41F1C1B5}" srcOrd="0" destOrd="0" presId="urn:microsoft.com/office/officeart/2005/8/layout/vList2"/>
    <dgm:cxn modelId="{1A37807E-AFD5-4981-A078-C3E53C104002}" type="presParOf" srcId="{7576D5BB-C7CD-4ED0-8C31-46B88A35883E}" destId="{3C1C5157-8192-4DB1-A3E9-64AF41F1C1B5}" srcOrd="0" destOrd="0" presId="urn:microsoft.com/office/officeart/2005/8/layout/vList2"/>
    <dgm:cxn modelId="{F1D0941A-8A1D-47FE-B9D0-FFB870F97BBC}" type="presParOf" srcId="{7576D5BB-C7CD-4ED0-8C31-46B88A35883E}" destId="{068933F7-35C8-4D68-BF01-0813B4841814}" srcOrd="1" destOrd="0" presId="urn:microsoft.com/office/officeart/2005/8/layout/vList2"/>
    <dgm:cxn modelId="{B7B2CA28-8149-4A3C-B47D-B7FA1B2E995B}" type="presParOf" srcId="{7576D5BB-C7CD-4ED0-8C31-46B88A35883E}" destId="{0BE34223-95CA-4E96-B291-3121B5183E9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0DF4D-02CB-4A99-A46D-06F4258EA804}"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050EF807-86E3-468B-8804-D0C487DAD91B}">
      <dgm:prSet/>
      <dgm:spPr/>
      <dgm:t>
        <a:bodyPr/>
        <a:lstStyle/>
        <a:p>
          <a:r>
            <a:rPr lang="en-US" dirty="0"/>
            <a:t>Structured Query logic (SQL) is a programming language used for working with relational databases.</a:t>
          </a:r>
        </a:p>
      </dgm:t>
    </dgm:pt>
    <dgm:pt modelId="{652B751D-3AE1-416E-9785-F76614EA7E7E}" type="parTrans" cxnId="{5BC17D38-9318-41B7-8147-9A34571F0B1C}">
      <dgm:prSet/>
      <dgm:spPr/>
      <dgm:t>
        <a:bodyPr/>
        <a:lstStyle/>
        <a:p>
          <a:endParaRPr lang="en-US"/>
        </a:p>
      </dgm:t>
    </dgm:pt>
    <dgm:pt modelId="{9A67CD1D-ABD7-4A78-85E8-B100C8F26A6F}" type="sibTrans" cxnId="{5BC17D38-9318-41B7-8147-9A34571F0B1C}">
      <dgm:prSet/>
      <dgm:spPr/>
      <dgm:t>
        <a:bodyPr/>
        <a:lstStyle/>
        <a:p>
          <a:endParaRPr lang="en-US"/>
        </a:p>
      </dgm:t>
    </dgm:pt>
    <dgm:pt modelId="{86C68986-C100-4BA5-905F-663399812F4C}">
      <dgm:prSet/>
      <dgm:spPr/>
      <dgm:t>
        <a:bodyPr/>
        <a:lstStyle/>
        <a:p>
          <a:r>
            <a:rPr lang="en-US" dirty="0" err="1"/>
            <a:t>SQLLiteStudio</a:t>
          </a:r>
          <a:r>
            <a:rPr lang="en-US" dirty="0"/>
            <a:t> was used to query to database and view the results.</a:t>
          </a:r>
        </a:p>
      </dgm:t>
    </dgm:pt>
    <dgm:pt modelId="{4396A059-0B5E-4F7A-8711-DFAE65D8EB05}" type="parTrans" cxnId="{1E178961-56E6-4AB4-A470-932C4F46B1F5}">
      <dgm:prSet/>
      <dgm:spPr/>
      <dgm:t>
        <a:bodyPr/>
        <a:lstStyle/>
        <a:p>
          <a:endParaRPr lang="en-US"/>
        </a:p>
      </dgm:t>
    </dgm:pt>
    <dgm:pt modelId="{E6D21355-8FB1-49BA-A2EF-804A74400C9F}" type="sibTrans" cxnId="{1E178961-56E6-4AB4-A470-932C4F46B1F5}">
      <dgm:prSet/>
      <dgm:spPr/>
      <dgm:t>
        <a:bodyPr/>
        <a:lstStyle/>
        <a:p>
          <a:endParaRPr lang="en-US"/>
        </a:p>
      </dgm:t>
    </dgm:pt>
    <dgm:pt modelId="{EE0E4DAD-256B-4680-A3DC-CFFE44E4D865}">
      <dgm:prSet/>
      <dgm:spPr/>
      <dgm:t>
        <a:bodyPr/>
        <a:lstStyle/>
        <a:p>
          <a:r>
            <a:rPr lang="en-US"/>
            <a:t>The SQL command “select* from observations” was executed to retrieve all rows and collums from the observation table.</a:t>
          </a:r>
        </a:p>
      </dgm:t>
    </dgm:pt>
    <dgm:pt modelId="{5F71768E-4E81-4463-8F22-2C7D3E03F5B0}" type="parTrans" cxnId="{A247D4DC-5F90-4E18-9519-05A4A1364D27}">
      <dgm:prSet/>
      <dgm:spPr/>
      <dgm:t>
        <a:bodyPr/>
        <a:lstStyle/>
        <a:p>
          <a:endParaRPr lang="en-US"/>
        </a:p>
      </dgm:t>
    </dgm:pt>
    <dgm:pt modelId="{2D77B9E1-C87E-48DD-BC73-1FF49BDE7443}" type="sibTrans" cxnId="{A247D4DC-5F90-4E18-9519-05A4A1364D27}">
      <dgm:prSet/>
      <dgm:spPr/>
      <dgm:t>
        <a:bodyPr/>
        <a:lstStyle/>
        <a:p>
          <a:endParaRPr lang="en-US"/>
        </a:p>
      </dgm:t>
    </dgm:pt>
    <dgm:pt modelId="{A299772F-3014-4568-80F7-4B18CE64398C}" type="pres">
      <dgm:prSet presAssocID="{6E50DF4D-02CB-4A99-A46D-06F4258EA804}" presName="diagram" presStyleCnt="0">
        <dgm:presLayoutVars>
          <dgm:dir/>
          <dgm:resizeHandles val="exact"/>
        </dgm:presLayoutVars>
      </dgm:prSet>
      <dgm:spPr/>
    </dgm:pt>
    <dgm:pt modelId="{1BB0215B-92A1-49D1-89AC-F311B97EC8D4}" type="pres">
      <dgm:prSet presAssocID="{050EF807-86E3-468B-8804-D0C487DAD91B}" presName="node" presStyleLbl="node1" presStyleIdx="0" presStyleCnt="3">
        <dgm:presLayoutVars>
          <dgm:bulletEnabled val="1"/>
        </dgm:presLayoutVars>
      </dgm:prSet>
      <dgm:spPr/>
    </dgm:pt>
    <dgm:pt modelId="{BF3ED1A6-E676-49FB-8865-C5E19A880FDA}" type="pres">
      <dgm:prSet presAssocID="{9A67CD1D-ABD7-4A78-85E8-B100C8F26A6F}" presName="sibTrans" presStyleCnt="0"/>
      <dgm:spPr/>
    </dgm:pt>
    <dgm:pt modelId="{AF6BF7F3-B482-44CE-A59C-BB6C6D21DCC4}" type="pres">
      <dgm:prSet presAssocID="{86C68986-C100-4BA5-905F-663399812F4C}" presName="node" presStyleLbl="node1" presStyleIdx="1" presStyleCnt="3">
        <dgm:presLayoutVars>
          <dgm:bulletEnabled val="1"/>
        </dgm:presLayoutVars>
      </dgm:prSet>
      <dgm:spPr/>
    </dgm:pt>
    <dgm:pt modelId="{2729E149-7B49-4DDE-9E13-4A2D6A788907}" type="pres">
      <dgm:prSet presAssocID="{E6D21355-8FB1-49BA-A2EF-804A74400C9F}" presName="sibTrans" presStyleCnt="0"/>
      <dgm:spPr/>
    </dgm:pt>
    <dgm:pt modelId="{9E59F93A-C391-4B1B-AFE2-4DB19F759CFC}" type="pres">
      <dgm:prSet presAssocID="{EE0E4DAD-256B-4680-A3DC-CFFE44E4D865}" presName="node" presStyleLbl="node1" presStyleIdx="2" presStyleCnt="3">
        <dgm:presLayoutVars>
          <dgm:bulletEnabled val="1"/>
        </dgm:presLayoutVars>
      </dgm:prSet>
      <dgm:spPr/>
    </dgm:pt>
  </dgm:ptLst>
  <dgm:cxnLst>
    <dgm:cxn modelId="{980BA900-D94E-47CA-A96E-127483EE90E3}" type="presOf" srcId="{86C68986-C100-4BA5-905F-663399812F4C}" destId="{AF6BF7F3-B482-44CE-A59C-BB6C6D21DCC4}" srcOrd="0" destOrd="0" presId="urn:microsoft.com/office/officeart/2005/8/layout/default"/>
    <dgm:cxn modelId="{5BC17D38-9318-41B7-8147-9A34571F0B1C}" srcId="{6E50DF4D-02CB-4A99-A46D-06F4258EA804}" destId="{050EF807-86E3-468B-8804-D0C487DAD91B}" srcOrd="0" destOrd="0" parTransId="{652B751D-3AE1-416E-9785-F76614EA7E7E}" sibTransId="{9A67CD1D-ABD7-4A78-85E8-B100C8F26A6F}"/>
    <dgm:cxn modelId="{1E178961-56E6-4AB4-A470-932C4F46B1F5}" srcId="{6E50DF4D-02CB-4A99-A46D-06F4258EA804}" destId="{86C68986-C100-4BA5-905F-663399812F4C}" srcOrd="1" destOrd="0" parTransId="{4396A059-0B5E-4F7A-8711-DFAE65D8EB05}" sibTransId="{E6D21355-8FB1-49BA-A2EF-804A74400C9F}"/>
    <dgm:cxn modelId="{4E803DBE-F222-45C4-B5EE-02BD8AD92652}" type="presOf" srcId="{6E50DF4D-02CB-4A99-A46D-06F4258EA804}" destId="{A299772F-3014-4568-80F7-4B18CE64398C}" srcOrd="0" destOrd="0" presId="urn:microsoft.com/office/officeart/2005/8/layout/default"/>
    <dgm:cxn modelId="{3C0EDAD8-3CAD-4B40-88BB-EEB0F4C2A19B}" type="presOf" srcId="{EE0E4DAD-256B-4680-A3DC-CFFE44E4D865}" destId="{9E59F93A-C391-4B1B-AFE2-4DB19F759CFC}" srcOrd="0" destOrd="0" presId="urn:microsoft.com/office/officeart/2005/8/layout/default"/>
    <dgm:cxn modelId="{4735B8D9-D968-4B3E-A2F3-7F745081AEB4}" type="presOf" srcId="{050EF807-86E3-468B-8804-D0C487DAD91B}" destId="{1BB0215B-92A1-49D1-89AC-F311B97EC8D4}" srcOrd="0" destOrd="0" presId="urn:microsoft.com/office/officeart/2005/8/layout/default"/>
    <dgm:cxn modelId="{A247D4DC-5F90-4E18-9519-05A4A1364D27}" srcId="{6E50DF4D-02CB-4A99-A46D-06F4258EA804}" destId="{EE0E4DAD-256B-4680-A3DC-CFFE44E4D865}" srcOrd="2" destOrd="0" parTransId="{5F71768E-4E81-4463-8F22-2C7D3E03F5B0}" sibTransId="{2D77B9E1-C87E-48DD-BC73-1FF49BDE7443}"/>
    <dgm:cxn modelId="{1337A05E-34A1-453C-93C3-88FE8A43F6C1}" type="presParOf" srcId="{A299772F-3014-4568-80F7-4B18CE64398C}" destId="{1BB0215B-92A1-49D1-89AC-F311B97EC8D4}" srcOrd="0" destOrd="0" presId="urn:microsoft.com/office/officeart/2005/8/layout/default"/>
    <dgm:cxn modelId="{53B26236-4512-4BF4-AA82-30DFA713A520}" type="presParOf" srcId="{A299772F-3014-4568-80F7-4B18CE64398C}" destId="{BF3ED1A6-E676-49FB-8865-C5E19A880FDA}" srcOrd="1" destOrd="0" presId="urn:microsoft.com/office/officeart/2005/8/layout/default"/>
    <dgm:cxn modelId="{7BC815AD-AE6E-445F-97E8-25226F1340F0}" type="presParOf" srcId="{A299772F-3014-4568-80F7-4B18CE64398C}" destId="{AF6BF7F3-B482-44CE-A59C-BB6C6D21DCC4}" srcOrd="2" destOrd="0" presId="urn:microsoft.com/office/officeart/2005/8/layout/default"/>
    <dgm:cxn modelId="{A0441817-14E7-43B5-A9A3-CB8D21B2B2EB}" type="presParOf" srcId="{A299772F-3014-4568-80F7-4B18CE64398C}" destId="{2729E149-7B49-4DDE-9E13-4A2D6A788907}" srcOrd="3" destOrd="0" presId="urn:microsoft.com/office/officeart/2005/8/layout/default"/>
    <dgm:cxn modelId="{9EE8E650-B50D-44F7-A7C4-47C5410642FD}" type="presParOf" srcId="{A299772F-3014-4568-80F7-4B18CE64398C}" destId="{9E59F93A-C391-4B1B-AFE2-4DB19F759CF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F2B9C-8479-405F-A2EB-2A4DA6115E6E}"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5C31D06A-6D74-4F7B-870C-7E2CFE4051CC}">
      <dgm:prSet/>
      <dgm:spPr/>
      <dgm:t>
        <a:bodyPr/>
        <a:lstStyle/>
        <a:p>
          <a:r>
            <a:rPr lang="en-US" dirty="0"/>
            <a:t>The </a:t>
          </a:r>
          <a:r>
            <a:rPr lang="en-US" dirty="0" err="1"/>
            <a:t>weather.db</a:t>
          </a:r>
          <a:r>
            <a:rPr lang="en-US" dirty="0"/>
            <a:t> database may contain null or missing values. The code used to retrieve only the temperature and humidity values and writes them to a comma separated file (CSV) file.</a:t>
          </a:r>
        </a:p>
      </dgm:t>
    </dgm:pt>
    <dgm:pt modelId="{C37DCF86-9318-40E9-87BC-5827E9B18374}" type="parTrans" cxnId="{EF4A59C4-8004-4B5F-A2EC-65BC55D10953}">
      <dgm:prSet/>
      <dgm:spPr/>
      <dgm:t>
        <a:bodyPr/>
        <a:lstStyle/>
        <a:p>
          <a:endParaRPr lang="en-US"/>
        </a:p>
      </dgm:t>
    </dgm:pt>
    <dgm:pt modelId="{15CD1219-BC82-43BC-B1E7-001B1A7D51A4}" type="sibTrans" cxnId="{EF4A59C4-8004-4B5F-A2EC-65BC55D10953}">
      <dgm:prSet/>
      <dgm:spPr/>
      <dgm:t>
        <a:bodyPr/>
        <a:lstStyle/>
        <a:p>
          <a:endParaRPr lang="en-US"/>
        </a:p>
      </dgm:t>
    </dgm:pt>
    <dgm:pt modelId="{BF3D8299-B185-477F-80E2-D98DE000BC5D}">
      <dgm:prSet/>
      <dgm:spPr/>
      <dgm:t>
        <a:bodyPr/>
        <a:lstStyle/>
        <a:p>
          <a:r>
            <a:rPr lang="en-US"/>
            <a:t>two files are created, formatdata2.csv and formatdata.csv that each contain half of the rows.</a:t>
          </a:r>
        </a:p>
      </dgm:t>
    </dgm:pt>
    <dgm:pt modelId="{3E8BCA73-D65A-4F7A-9EDB-B04A57B1706D}" type="parTrans" cxnId="{A1AE9184-AF4A-4D03-B4E7-29CF289E3949}">
      <dgm:prSet/>
      <dgm:spPr/>
      <dgm:t>
        <a:bodyPr/>
        <a:lstStyle/>
        <a:p>
          <a:endParaRPr lang="en-US"/>
        </a:p>
      </dgm:t>
    </dgm:pt>
    <dgm:pt modelId="{EDA5CD5B-4BBC-41CD-A8DF-21C12AF19668}" type="sibTrans" cxnId="{A1AE9184-AF4A-4D03-B4E7-29CF289E3949}">
      <dgm:prSet/>
      <dgm:spPr/>
      <dgm:t>
        <a:bodyPr/>
        <a:lstStyle/>
        <a:p>
          <a:endParaRPr lang="en-US"/>
        </a:p>
      </dgm:t>
    </dgm:pt>
    <dgm:pt modelId="{2F738A87-45CC-45CE-A079-E018306EDB23}">
      <dgm:prSet/>
      <dgm:spPr/>
      <dgm:t>
        <a:bodyPr/>
        <a:lstStyle/>
        <a:p>
          <a:r>
            <a:rPr lang="en-US"/>
            <a:t>Missing or invalid values are not written to the file.</a:t>
          </a:r>
        </a:p>
      </dgm:t>
    </dgm:pt>
    <dgm:pt modelId="{8997C88C-5CA5-4236-B017-A2C8B9239599}" type="parTrans" cxnId="{B384B7AB-4C3A-4D33-A5E7-9169A3750568}">
      <dgm:prSet/>
      <dgm:spPr/>
      <dgm:t>
        <a:bodyPr/>
        <a:lstStyle/>
        <a:p>
          <a:endParaRPr lang="en-US"/>
        </a:p>
      </dgm:t>
    </dgm:pt>
    <dgm:pt modelId="{689C0DB8-C5BA-418E-8352-B1EE0CC4A1A9}" type="sibTrans" cxnId="{B384B7AB-4C3A-4D33-A5E7-9169A3750568}">
      <dgm:prSet/>
      <dgm:spPr/>
      <dgm:t>
        <a:bodyPr/>
        <a:lstStyle/>
        <a:p>
          <a:endParaRPr lang="en-US"/>
        </a:p>
      </dgm:t>
    </dgm:pt>
    <dgm:pt modelId="{4365D75C-7307-4892-95CE-85A596B18D95}" type="pres">
      <dgm:prSet presAssocID="{F1AF2B9C-8479-405F-A2EB-2A4DA6115E6E}" presName="linear" presStyleCnt="0">
        <dgm:presLayoutVars>
          <dgm:animLvl val="lvl"/>
          <dgm:resizeHandles val="exact"/>
        </dgm:presLayoutVars>
      </dgm:prSet>
      <dgm:spPr/>
    </dgm:pt>
    <dgm:pt modelId="{990330E2-F78A-4BBA-AE86-E52A2215BBA6}" type="pres">
      <dgm:prSet presAssocID="{5C31D06A-6D74-4F7B-870C-7E2CFE4051CC}" presName="parentText" presStyleLbl="node1" presStyleIdx="0" presStyleCnt="3">
        <dgm:presLayoutVars>
          <dgm:chMax val="0"/>
          <dgm:bulletEnabled val="1"/>
        </dgm:presLayoutVars>
      </dgm:prSet>
      <dgm:spPr/>
    </dgm:pt>
    <dgm:pt modelId="{69BE1333-93BA-49D6-AC97-E65BD8A02A62}" type="pres">
      <dgm:prSet presAssocID="{15CD1219-BC82-43BC-B1E7-001B1A7D51A4}" presName="spacer" presStyleCnt="0"/>
      <dgm:spPr/>
    </dgm:pt>
    <dgm:pt modelId="{A7EC505C-C4E1-4D6D-AFE2-D89BD284E2C1}" type="pres">
      <dgm:prSet presAssocID="{BF3D8299-B185-477F-80E2-D98DE000BC5D}" presName="parentText" presStyleLbl="node1" presStyleIdx="1" presStyleCnt="3">
        <dgm:presLayoutVars>
          <dgm:chMax val="0"/>
          <dgm:bulletEnabled val="1"/>
        </dgm:presLayoutVars>
      </dgm:prSet>
      <dgm:spPr/>
    </dgm:pt>
    <dgm:pt modelId="{D2A27476-68D0-4D37-9434-385D2C3A67F9}" type="pres">
      <dgm:prSet presAssocID="{EDA5CD5B-4BBC-41CD-A8DF-21C12AF19668}" presName="spacer" presStyleCnt="0"/>
      <dgm:spPr/>
    </dgm:pt>
    <dgm:pt modelId="{EA77F1AD-AAB0-456A-8DE7-AC51A671C537}" type="pres">
      <dgm:prSet presAssocID="{2F738A87-45CC-45CE-A079-E018306EDB23}" presName="parentText" presStyleLbl="node1" presStyleIdx="2" presStyleCnt="3">
        <dgm:presLayoutVars>
          <dgm:chMax val="0"/>
          <dgm:bulletEnabled val="1"/>
        </dgm:presLayoutVars>
      </dgm:prSet>
      <dgm:spPr/>
    </dgm:pt>
  </dgm:ptLst>
  <dgm:cxnLst>
    <dgm:cxn modelId="{CF606B03-9375-450A-AFF3-6237F34112BA}" type="presOf" srcId="{2F738A87-45CC-45CE-A079-E018306EDB23}" destId="{EA77F1AD-AAB0-456A-8DE7-AC51A671C537}" srcOrd="0" destOrd="0" presId="urn:microsoft.com/office/officeart/2005/8/layout/vList2"/>
    <dgm:cxn modelId="{C65FDB0C-96D5-4CDA-8BDD-52A472EA8D92}" type="presOf" srcId="{F1AF2B9C-8479-405F-A2EB-2A4DA6115E6E}" destId="{4365D75C-7307-4892-95CE-85A596B18D95}" srcOrd="0" destOrd="0" presId="urn:microsoft.com/office/officeart/2005/8/layout/vList2"/>
    <dgm:cxn modelId="{A1AE9184-AF4A-4D03-B4E7-29CF289E3949}" srcId="{F1AF2B9C-8479-405F-A2EB-2A4DA6115E6E}" destId="{BF3D8299-B185-477F-80E2-D98DE000BC5D}" srcOrd="1" destOrd="0" parTransId="{3E8BCA73-D65A-4F7A-9EDB-B04A57B1706D}" sibTransId="{EDA5CD5B-4BBC-41CD-A8DF-21C12AF19668}"/>
    <dgm:cxn modelId="{B384B7AB-4C3A-4D33-A5E7-9169A3750568}" srcId="{F1AF2B9C-8479-405F-A2EB-2A4DA6115E6E}" destId="{2F738A87-45CC-45CE-A079-E018306EDB23}" srcOrd="2" destOrd="0" parTransId="{8997C88C-5CA5-4236-B017-A2C8B9239599}" sibTransId="{689C0DB8-C5BA-418E-8352-B1EE0CC4A1A9}"/>
    <dgm:cxn modelId="{A00FB9B3-48BA-46F2-91F4-F7E0F648B57D}" type="presOf" srcId="{5C31D06A-6D74-4F7B-870C-7E2CFE4051CC}" destId="{990330E2-F78A-4BBA-AE86-E52A2215BBA6}" srcOrd="0" destOrd="0" presId="urn:microsoft.com/office/officeart/2005/8/layout/vList2"/>
    <dgm:cxn modelId="{EF4A59C4-8004-4B5F-A2EC-65BC55D10953}" srcId="{F1AF2B9C-8479-405F-A2EB-2A4DA6115E6E}" destId="{5C31D06A-6D74-4F7B-870C-7E2CFE4051CC}" srcOrd="0" destOrd="0" parTransId="{C37DCF86-9318-40E9-87BC-5827E9B18374}" sibTransId="{15CD1219-BC82-43BC-B1E7-001B1A7D51A4}"/>
    <dgm:cxn modelId="{B0C442D9-BBCF-45A0-B791-A51B057D0954}" type="presOf" srcId="{BF3D8299-B185-477F-80E2-D98DE000BC5D}" destId="{A7EC505C-C4E1-4D6D-AFE2-D89BD284E2C1}" srcOrd="0" destOrd="0" presId="urn:microsoft.com/office/officeart/2005/8/layout/vList2"/>
    <dgm:cxn modelId="{7CFE7934-A5F9-49FC-9E5B-E5FFF946B115}" type="presParOf" srcId="{4365D75C-7307-4892-95CE-85A596B18D95}" destId="{990330E2-F78A-4BBA-AE86-E52A2215BBA6}" srcOrd="0" destOrd="0" presId="urn:microsoft.com/office/officeart/2005/8/layout/vList2"/>
    <dgm:cxn modelId="{7805F48A-7DA0-44D0-935F-102DD552D59D}" type="presParOf" srcId="{4365D75C-7307-4892-95CE-85A596B18D95}" destId="{69BE1333-93BA-49D6-AC97-E65BD8A02A62}" srcOrd="1" destOrd="0" presId="urn:microsoft.com/office/officeart/2005/8/layout/vList2"/>
    <dgm:cxn modelId="{3A8BF24D-8E25-472F-8895-7A9C4DE1C6FF}" type="presParOf" srcId="{4365D75C-7307-4892-95CE-85A596B18D95}" destId="{A7EC505C-C4E1-4D6D-AFE2-D89BD284E2C1}" srcOrd="2" destOrd="0" presId="urn:microsoft.com/office/officeart/2005/8/layout/vList2"/>
    <dgm:cxn modelId="{2FABE212-C10E-4BEC-B197-17CF22C8AFD4}" type="presParOf" srcId="{4365D75C-7307-4892-95CE-85A596B18D95}" destId="{D2A27476-68D0-4D37-9434-385D2C3A67F9}" srcOrd="3" destOrd="0" presId="urn:microsoft.com/office/officeart/2005/8/layout/vList2"/>
    <dgm:cxn modelId="{C8463558-68ED-4C87-ADDD-14FF56DC0EC2}" type="presParOf" srcId="{4365D75C-7307-4892-95CE-85A596B18D95}" destId="{EA77F1AD-AAB0-456A-8DE7-AC51A671C53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F82DEE-4591-4962-8B9B-4A2DE4D08BF9}"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8D4378B-AFD7-45B5-B9B9-EE04564245A6}">
      <dgm:prSet/>
      <dgm:spPr/>
      <dgm:t>
        <a:bodyPr/>
        <a:lstStyle/>
        <a:p>
          <a:pPr>
            <a:lnSpc>
              <a:spcPct val="100000"/>
            </a:lnSpc>
          </a:pPr>
          <a:r>
            <a:rPr lang="en-US"/>
            <a:t>The Python program created a formatdata.csv file </a:t>
          </a:r>
        </a:p>
      </dgm:t>
    </dgm:pt>
    <dgm:pt modelId="{23F51BE4-7D95-4F05-B39D-A3D518CE076A}" type="parTrans" cxnId="{BA09AF0A-5B24-408D-A72F-C0EAA0DDEE7A}">
      <dgm:prSet/>
      <dgm:spPr/>
      <dgm:t>
        <a:bodyPr/>
        <a:lstStyle/>
        <a:p>
          <a:endParaRPr lang="en-US"/>
        </a:p>
      </dgm:t>
    </dgm:pt>
    <dgm:pt modelId="{2A346E89-EC5C-42D3-9D90-CBAD9D4078B6}" type="sibTrans" cxnId="{BA09AF0A-5B24-408D-A72F-C0EAA0DDEE7A}">
      <dgm:prSet/>
      <dgm:spPr/>
      <dgm:t>
        <a:bodyPr/>
        <a:lstStyle/>
        <a:p>
          <a:pPr>
            <a:lnSpc>
              <a:spcPct val="100000"/>
            </a:lnSpc>
          </a:pPr>
          <a:endParaRPr lang="en-US"/>
        </a:p>
      </dgm:t>
    </dgm:pt>
    <dgm:pt modelId="{FCE0A83B-4E4D-4348-8749-5251125A0F59}">
      <dgm:prSet/>
      <dgm:spPr/>
      <dgm:t>
        <a:bodyPr/>
        <a:lstStyle/>
        <a:p>
          <a:pPr>
            <a:lnSpc>
              <a:spcPct val="100000"/>
            </a:lnSpc>
          </a:pPr>
          <a:r>
            <a:rPr lang="en-US"/>
            <a:t>The file contains 3 collums: Celsius, Fahrenheit, and humidity.</a:t>
          </a:r>
        </a:p>
      </dgm:t>
    </dgm:pt>
    <dgm:pt modelId="{85493736-33B6-4A08-B7F5-7ABD5026BC60}" type="parTrans" cxnId="{05EBA8EC-B748-4CC0-A6BC-F0C79858CD6A}">
      <dgm:prSet/>
      <dgm:spPr/>
      <dgm:t>
        <a:bodyPr/>
        <a:lstStyle/>
        <a:p>
          <a:endParaRPr lang="en-US"/>
        </a:p>
      </dgm:t>
    </dgm:pt>
    <dgm:pt modelId="{F7432277-B03A-4B25-B22F-161B9CF03EB2}" type="sibTrans" cxnId="{05EBA8EC-B748-4CC0-A6BC-F0C79858CD6A}">
      <dgm:prSet/>
      <dgm:spPr/>
      <dgm:t>
        <a:bodyPr/>
        <a:lstStyle/>
        <a:p>
          <a:pPr>
            <a:lnSpc>
              <a:spcPct val="100000"/>
            </a:lnSpc>
          </a:pPr>
          <a:endParaRPr lang="en-US"/>
        </a:p>
      </dgm:t>
    </dgm:pt>
    <dgm:pt modelId="{4A23A19D-D186-4B94-836C-99DC385488DE}">
      <dgm:prSet/>
      <dgm:spPr/>
      <dgm:t>
        <a:bodyPr/>
        <a:lstStyle/>
        <a:p>
          <a:pPr>
            <a:lnSpc>
              <a:spcPct val="100000"/>
            </a:lnSpc>
          </a:pPr>
          <a:r>
            <a:rPr lang="en-US"/>
            <a:t>Statistics can then be performed on this spreadsheet.</a:t>
          </a:r>
        </a:p>
      </dgm:t>
    </dgm:pt>
    <dgm:pt modelId="{3ADC474F-505F-47C1-8F95-3669740BCEE8}" type="parTrans" cxnId="{6CB9766A-08C7-48C4-8800-3160D4EEEAC5}">
      <dgm:prSet/>
      <dgm:spPr/>
      <dgm:t>
        <a:bodyPr/>
        <a:lstStyle/>
        <a:p>
          <a:endParaRPr lang="en-US"/>
        </a:p>
      </dgm:t>
    </dgm:pt>
    <dgm:pt modelId="{0FBCC8F4-6BF8-4D05-AFD9-604ADC7A9696}" type="sibTrans" cxnId="{6CB9766A-08C7-48C4-8800-3160D4EEEAC5}">
      <dgm:prSet/>
      <dgm:spPr/>
      <dgm:t>
        <a:bodyPr/>
        <a:lstStyle/>
        <a:p>
          <a:endParaRPr lang="en-US"/>
        </a:p>
      </dgm:t>
    </dgm:pt>
    <dgm:pt modelId="{2A77E2C8-DF31-45CD-A181-345A94945913}" type="pres">
      <dgm:prSet presAssocID="{97F82DEE-4591-4962-8B9B-4A2DE4D08BF9}" presName="root" presStyleCnt="0">
        <dgm:presLayoutVars>
          <dgm:dir/>
          <dgm:resizeHandles val="exact"/>
        </dgm:presLayoutVars>
      </dgm:prSet>
      <dgm:spPr/>
    </dgm:pt>
    <dgm:pt modelId="{CBD93286-CE05-49CF-BCB9-F38EC8578D0D}" type="pres">
      <dgm:prSet presAssocID="{97F82DEE-4591-4962-8B9B-4A2DE4D08BF9}" presName="container" presStyleCnt="0">
        <dgm:presLayoutVars>
          <dgm:dir/>
          <dgm:resizeHandles val="exact"/>
        </dgm:presLayoutVars>
      </dgm:prSet>
      <dgm:spPr/>
    </dgm:pt>
    <dgm:pt modelId="{A1E7645F-E161-4D5D-9AD1-3A7F8C053EE2}" type="pres">
      <dgm:prSet presAssocID="{18D4378B-AFD7-45B5-B9B9-EE04564245A6}" presName="compNode" presStyleCnt="0"/>
      <dgm:spPr/>
    </dgm:pt>
    <dgm:pt modelId="{EA310B8F-1F78-41EB-9D75-DCF5BA688CDA}" type="pres">
      <dgm:prSet presAssocID="{18D4378B-AFD7-45B5-B9B9-EE04564245A6}" presName="iconBgRect" presStyleLbl="bgShp" presStyleIdx="0" presStyleCnt="3"/>
      <dgm:spPr/>
    </dgm:pt>
    <dgm:pt modelId="{22523183-2CA7-42C4-AFC3-21D9141DEC0C}" type="pres">
      <dgm:prSet presAssocID="{18D4378B-AFD7-45B5-B9B9-EE04564245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258BB285-16D3-46C7-8E86-6939393AC846}" type="pres">
      <dgm:prSet presAssocID="{18D4378B-AFD7-45B5-B9B9-EE04564245A6}" presName="spaceRect" presStyleCnt="0"/>
      <dgm:spPr/>
    </dgm:pt>
    <dgm:pt modelId="{BEB7562B-D6F1-4E35-865C-F9855C554C5C}" type="pres">
      <dgm:prSet presAssocID="{18D4378B-AFD7-45B5-B9B9-EE04564245A6}" presName="textRect" presStyleLbl="revTx" presStyleIdx="0" presStyleCnt="3">
        <dgm:presLayoutVars>
          <dgm:chMax val="1"/>
          <dgm:chPref val="1"/>
        </dgm:presLayoutVars>
      </dgm:prSet>
      <dgm:spPr/>
    </dgm:pt>
    <dgm:pt modelId="{A2A9BAF2-BEBC-476A-BED8-5B9FAD536D70}" type="pres">
      <dgm:prSet presAssocID="{2A346E89-EC5C-42D3-9D90-CBAD9D4078B6}" presName="sibTrans" presStyleLbl="sibTrans2D1" presStyleIdx="0" presStyleCnt="0"/>
      <dgm:spPr/>
    </dgm:pt>
    <dgm:pt modelId="{96E01F41-2941-4D69-B071-654EBF54C72A}" type="pres">
      <dgm:prSet presAssocID="{FCE0A83B-4E4D-4348-8749-5251125A0F59}" presName="compNode" presStyleCnt="0"/>
      <dgm:spPr/>
    </dgm:pt>
    <dgm:pt modelId="{D3F2702F-E4A3-4D5E-8CCE-547C85D46C26}" type="pres">
      <dgm:prSet presAssocID="{FCE0A83B-4E4D-4348-8749-5251125A0F59}" presName="iconBgRect" presStyleLbl="bgShp" presStyleIdx="1" presStyleCnt="3"/>
      <dgm:spPr/>
    </dgm:pt>
    <dgm:pt modelId="{D6DDD630-E44C-4211-B7D9-ADA3EDA17217}" type="pres">
      <dgm:prSet presAssocID="{FCE0A83B-4E4D-4348-8749-5251125A0F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DC361441-1E6B-416D-BE64-8C4D0C9E4FBC}" type="pres">
      <dgm:prSet presAssocID="{FCE0A83B-4E4D-4348-8749-5251125A0F59}" presName="spaceRect" presStyleCnt="0"/>
      <dgm:spPr/>
    </dgm:pt>
    <dgm:pt modelId="{B8670773-C4C4-46D5-9993-43B0B722842D}" type="pres">
      <dgm:prSet presAssocID="{FCE0A83B-4E4D-4348-8749-5251125A0F59}" presName="textRect" presStyleLbl="revTx" presStyleIdx="1" presStyleCnt="3">
        <dgm:presLayoutVars>
          <dgm:chMax val="1"/>
          <dgm:chPref val="1"/>
        </dgm:presLayoutVars>
      </dgm:prSet>
      <dgm:spPr/>
    </dgm:pt>
    <dgm:pt modelId="{66EA9BBA-5280-4CE3-ABA1-81B15BCB5471}" type="pres">
      <dgm:prSet presAssocID="{F7432277-B03A-4B25-B22F-161B9CF03EB2}" presName="sibTrans" presStyleLbl="sibTrans2D1" presStyleIdx="0" presStyleCnt="0"/>
      <dgm:spPr/>
    </dgm:pt>
    <dgm:pt modelId="{E57E6B52-0A1C-4BD4-B605-7BC266B529E7}" type="pres">
      <dgm:prSet presAssocID="{4A23A19D-D186-4B94-836C-99DC385488DE}" presName="compNode" presStyleCnt="0"/>
      <dgm:spPr/>
    </dgm:pt>
    <dgm:pt modelId="{1372C994-EC8F-43C9-887E-86811CE3948F}" type="pres">
      <dgm:prSet presAssocID="{4A23A19D-D186-4B94-836C-99DC385488DE}" presName="iconBgRect" presStyleLbl="bgShp" presStyleIdx="2" presStyleCnt="3"/>
      <dgm:spPr/>
    </dgm:pt>
    <dgm:pt modelId="{9354EF7E-6211-4B8C-854C-0C26EEA11281}" type="pres">
      <dgm:prSet presAssocID="{4A23A19D-D186-4B94-836C-99DC385488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98A52E85-9EAB-48AC-8B92-C44F323DC3C2}" type="pres">
      <dgm:prSet presAssocID="{4A23A19D-D186-4B94-836C-99DC385488DE}" presName="spaceRect" presStyleCnt="0"/>
      <dgm:spPr/>
    </dgm:pt>
    <dgm:pt modelId="{10A30E7C-C95F-428A-B230-198420FD471A}" type="pres">
      <dgm:prSet presAssocID="{4A23A19D-D186-4B94-836C-99DC385488DE}" presName="textRect" presStyleLbl="revTx" presStyleIdx="2" presStyleCnt="3">
        <dgm:presLayoutVars>
          <dgm:chMax val="1"/>
          <dgm:chPref val="1"/>
        </dgm:presLayoutVars>
      </dgm:prSet>
      <dgm:spPr/>
    </dgm:pt>
  </dgm:ptLst>
  <dgm:cxnLst>
    <dgm:cxn modelId="{BA09AF0A-5B24-408D-A72F-C0EAA0DDEE7A}" srcId="{97F82DEE-4591-4962-8B9B-4A2DE4D08BF9}" destId="{18D4378B-AFD7-45B5-B9B9-EE04564245A6}" srcOrd="0" destOrd="0" parTransId="{23F51BE4-7D95-4F05-B39D-A3D518CE076A}" sibTransId="{2A346E89-EC5C-42D3-9D90-CBAD9D4078B6}"/>
    <dgm:cxn modelId="{1307180E-5F0B-48E3-8FE1-AFC4579790A6}" type="presOf" srcId="{2A346E89-EC5C-42D3-9D90-CBAD9D4078B6}" destId="{A2A9BAF2-BEBC-476A-BED8-5B9FAD536D70}" srcOrd="0" destOrd="0" presId="urn:microsoft.com/office/officeart/2018/2/layout/IconCircleList"/>
    <dgm:cxn modelId="{DE3EFA5B-E05A-4B3B-9322-8DAF207EDA48}" type="presOf" srcId="{FCE0A83B-4E4D-4348-8749-5251125A0F59}" destId="{B8670773-C4C4-46D5-9993-43B0B722842D}" srcOrd="0" destOrd="0" presId="urn:microsoft.com/office/officeart/2018/2/layout/IconCircleList"/>
    <dgm:cxn modelId="{5641C765-DB3B-4FF3-9BE5-52489BFD4625}" type="presOf" srcId="{4A23A19D-D186-4B94-836C-99DC385488DE}" destId="{10A30E7C-C95F-428A-B230-198420FD471A}" srcOrd="0" destOrd="0" presId="urn:microsoft.com/office/officeart/2018/2/layout/IconCircleList"/>
    <dgm:cxn modelId="{6CB9766A-08C7-48C4-8800-3160D4EEEAC5}" srcId="{97F82DEE-4591-4962-8B9B-4A2DE4D08BF9}" destId="{4A23A19D-D186-4B94-836C-99DC385488DE}" srcOrd="2" destOrd="0" parTransId="{3ADC474F-505F-47C1-8F95-3669740BCEE8}" sibTransId="{0FBCC8F4-6BF8-4D05-AFD9-604ADC7A9696}"/>
    <dgm:cxn modelId="{3EE2F24B-8A2E-4F06-BFB7-138BF17E5CDC}" type="presOf" srcId="{F7432277-B03A-4B25-B22F-161B9CF03EB2}" destId="{66EA9BBA-5280-4CE3-ABA1-81B15BCB5471}" srcOrd="0" destOrd="0" presId="urn:microsoft.com/office/officeart/2018/2/layout/IconCircleList"/>
    <dgm:cxn modelId="{C60FF58A-1497-43CD-B48C-B9727B04505B}" type="presOf" srcId="{18D4378B-AFD7-45B5-B9B9-EE04564245A6}" destId="{BEB7562B-D6F1-4E35-865C-F9855C554C5C}" srcOrd="0" destOrd="0" presId="urn:microsoft.com/office/officeart/2018/2/layout/IconCircleList"/>
    <dgm:cxn modelId="{1CD03BE0-C3D2-4DD7-B3F0-85BF07CD43CF}" type="presOf" srcId="{97F82DEE-4591-4962-8B9B-4A2DE4D08BF9}" destId="{2A77E2C8-DF31-45CD-A181-345A94945913}" srcOrd="0" destOrd="0" presId="urn:microsoft.com/office/officeart/2018/2/layout/IconCircleList"/>
    <dgm:cxn modelId="{05EBA8EC-B748-4CC0-A6BC-F0C79858CD6A}" srcId="{97F82DEE-4591-4962-8B9B-4A2DE4D08BF9}" destId="{FCE0A83B-4E4D-4348-8749-5251125A0F59}" srcOrd="1" destOrd="0" parTransId="{85493736-33B6-4A08-B7F5-7ABD5026BC60}" sibTransId="{F7432277-B03A-4B25-B22F-161B9CF03EB2}"/>
    <dgm:cxn modelId="{E90516C0-13E3-46F0-BF42-D115F7DB7ADD}" type="presParOf" srcId="{2A77E2C8-DF31-45CD-A181-345A94945913}" destId="{CBD93286-CE05-49CF-BCB9-F38EC8578D0D}" srcOrd="0" destOrd="0" presId="urn:microsoft.com/office/officeart/2018/2/layout/IconCircleList"/>
    <dgm:cxn modelId="{0A579ABB-EEBC-4035-90D6-5973F6D71B19}" type="presParOf" srcId="{CBD93286-CE05-49CF-BCB9-F38EC8578D0D}" destId="{A1E7645F-E161-4D5D-9AD1-3A7F8C053EE2}" srcOrd="0" destOrd="0" presId="urn:microsoft.com/office/officeart/2018/2/layout/IconCircleList"/>
    <dgm:cxn modelId="{1DF481E6-2BD2-4DA6-B599-10843CE8BD74}" type="presParOf" srcId="{A1E7645F-E161-4D5D-9AD1-3A7F8C053EE2}" destId="{EA310B8F-1F78-41EB-9D75-DCF5BA688CDA}" srcOrd="0" destOrd="0" presId="urn:microsoft.com/office/officeart/2018/2/layout/IconCircleList"/>
    <dgm:cxn modelId="{3B91FAF1-A552-4DB3-87E4-68F9DA636605}" type="presParOf" srcId="{A1E7645F-E161-4D5D-9AD1-3A7F8C053EE2}" destId="{22523183-2CA7-42C4-AFC3-21D9141DEC0C}" srcOrd="1" destOrd="0" presId="urn:microsoft.com/office/officeart/2018/2/layout/IconCircleList"/>
    <dgm:cxn modelId="{EC1B0089-5F2D-43DC-A228-82DF260BCDF9}" type="presParOf" srcId="{A1E7645F-E161-4D5D-9AD1-3A7F8C053EE2}" destId="{258BB285-16D3-46C7-8E86-6939393AC846}" srcOrd="2" destOrd="0" presId="urn:microsoft.com/office/officeart/2018/2/layout/IconCircleList"/>
    <dgm:cxn modelId="{9DD52568-B7B9-49C3-B881-086161B237FE}" type="presParOf" srcId="{A1E7645F-E161-4D5D-9AD1-3A7F8C053EE2}" destId="{BEB7562B-D6F1-4E35-865C-F9855C554C5C}" srcOrd="3" destOrd="0" presId="urn:microsoft.com/office/officeart/2018/2/layout/IconCircleList"/>
    <dgm:cxn modelId="{F0D8D0FD-3E78-4950-97AC-6A62E4A8865E}" type="presParOf" srcId="{CBD93286-CE05-49CF-BCB9-F38EC8578D0D}" destId="{A2A9BAF2-BEBC-476A-BED8-5B9FAD536D70}" srcOrd="1" destOrd="0" presId="urn:microsoft.com/office/officeart/2018/2/layout/IconCircleList"/>
    <dgm:cxn modelId="{85EC906D-8977-44D5-AEE0-96CB86B0987C}" type="presParOf" srcId="{CBD93286-CE05-49CF-BCB9-F38EC8578D0D}" destId="{96E01F41-2941-4D69-B071-654EBF54C72A}" srcOrd="2" destOrd="0" presId="urn:microsoft.com/office/officeart/2018/2/layout/IconCircleList"/>
    <dgm:cxn modelId="{67B6D6EB-7EA5-4504-9494-CF1BBE6F5C34}" type="presParOf" srcId="{96E01F41-2941-4D69-B071-654EBF54C72A}" destId="{D3F2702F-E4A3-4D5E-8CCE-547C85D46C26}" srcOrd="0" destOrd="0" presId="urn:microsoft.com/office/officeart/2018/2/layout/IconCircleList"/>
    <dgm:cxn modelId="{E074998A-51E3-4A88-805A-4FA61118B641}" type="presParOf" srcId="{96E01F41-2941-4D69-B071-654EBF54C72A}" destId="{D6DDD630-E44C-4211-B7D9-ADA3EDA17217}" srcOrd="1" destOrd="0" presId="urn:microsoft.com/office/officeart/2018/2/layout/IconCircleList"/>
    <dgm:cxn modelId="{1099C195-50AF-4819-8D7D-044D8F87F67D}" type="presParOf" srcId="{96E01F41-2941-4D69-B071-654EBF54C72A}" destId="{DC361441-1E6B-416D-BE64-8C4D0C9E4FBC}" srcOrd="2" destOrd="0" presId="urn:microsoft.com/office/officeart/2018/2/layout/IconCircleList"/>
    <dgm:cxn modelId="{FECB2DF3-8CF1-4D94-9001-71591B429A21}" type="presParOf" srcId="{96E01F41-2941-4D69-B071-654EBF54C72A}" destId="{B8670773-C4C4-46D5-9993-43B0B722842D}" srcOrd="3" destOrd="0" presId="urn:microsoft.com/office/officeart/2018/2/layout/IconCircleList"/>
    <dgm:cxn modelId="{862903D5-2547-4D9F-976A-AE2F40EB059F}" type="presParOf" srcId="{CBD93286-CE05-49CF-BCB9-F38EC8578D0D}" destId="{66EA9BBA-5280-4CE3-ABA1-81B15BCB5471}" srcOrd="3" destOrd="0" presId="urn:microsoft.com/office/officeart/2018/2/layout/IconCircleList"/>
    <dgm:cxn modelId="{284314E9-145A-4E83-A775-3CD5E2A09845}" type="presParOf" srcId="{CBD93286-CE05-49CF-BCB9-F38EC8578D0D}" destId="{E57E6B52-0A1C-4BD4-B605-7BC266B529E7}" srcOrd="4" destOrd="0" presId="urn:microsoft.com/office/officeart/2018/2/layout/IconCircleList"/>
    <dgm:cxn modelId="{A9AE64A8-B41F-4BEA-BD2F-F94AF785FB04}" type="presParOf" srcId="{E57E6B52-0A1C-4BD4-B605-7BC266B529E7}" destId="{1372C994-EC8F-43C9-887E-86811CE3948F}" srcOrd="0" destOrd="0" presId="urn:microsoft.com/office/officeart/2018/2/layout/IconCircleList"/>
    <dgm:cxn modelId="{99B42348-DEA9-4C01-AF3E-08FF11473765}" type="presParOf" srcId="{E57E6B52-0A1C-4BD4-B605-7BC266B529E7}" destId="{9354EF7E-6211-4B8C-854C-0C26EEA11281}" srcOrd="1" destOrd="0" presId="urn:microsoft.com/office/officeart/2018/2/layout/IconCircleList"/>
    <dgm:cxn modelId="{1377BCEE-751B-4500-8D1E-C30125332B67}" type="presParOf" srcId="{E57E6B52-0A1C-4BD4-B605-7BC266B529E7}" destId="{98A52E85-9EAB-48AC-8B92-C44F323DC3C2}" srcOrd="2" destOrd="0" presId="urn:microsoft.com/office/officeart/2018/2/layout/IconCircleList"/>
    <dgm:cxn modelId="{C812ABC2-7F44-4951-AE1A-E98D527AB9AF}" type="presParOf" srcId="{E57E6B52-0A1C-4BD4-B605-7BC266B529E7}" destId="{10A30E7C-C95F-428A-B230-198420FD471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28A236-4942-494F-A93F-83F5E846F39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8045A5-432C-4C02-862B-1162C6C6DD55}">
      <dgm:prSet/>
      <dgm:spPr/>
      <dgm:t>
        <a:bodyPr/>
        <a:lstStyle/>
        <a:p>
          <a:r>
            <a:rPr lang="en-US"/>
            <a:t>Several career skills are gained in this project:</a:t>
          </a:r>
        </a:p>
      </dgm:t>
    </dgm:pt>
    <dgm:pt modelId="{008E15CE-8788-46F1-995F-431D59183C9E}" type="parTrans" cxnId="{3B031EBC-5E2F-4D9F-BEBF-E0EA1D6AC758}">
      <dgm:prSet/>
      <dgm:spPr/>
      <dgm:t>
        <a:bodyPr/>
        <a:lstStyle/>
        <a:p>
          <a:endParaRPr lang="en-US"/>
        </a:p>
      </dgm:t>
    </dgm:pt>
    <dgm:pt modelId="{81B95777-79E1-4EAA-9687-2D604EF79AB6}" type="sibTrans" cxnId="{3B031EBC-5E2F-4D9F-BEBF-E0EA1D6AC758}">
      <dgm:prSet/>
      <dgm:spPr/>
      <dgm:t>
        <a:bodyPr/>
        <a:lstStyle/>
        <a:p>
          <a:endParaRPr lang="en-US"/>
        </a:p>
      </dgm:t>
    </dgm:pt>
    <dgm:pt modelId="{80580E6E-8B1E-4787-A020-B1CF708CE7F7}">
      <dgm:prSet/>
      <dgm:spPr/>
      <dgm:t>
        <a:bodyPr/>
        <a:lstStyle/>
        <a:p>
          <a:r>
            <a:rPr lang="en-US"/>
            <a:t>Communication- using flowchart to depict our plan for the project</a:t>
          </a:r>
        </a:p>
      </dgm:t>
    </dgm:pt>
    <dgm:pt modelId="{2E35BE1A-5F37-48DA-8884-BE6849990874}" type="parTrans" cxnId="{AB1A0CCC-E91F-4F3F-9C08-247F36F29FCB}">
      <dgm:prSet/>
      <dgm:spPr/>
      <dgm:t>
        <a:bodyPr/>
        <a:lstStyle/>
        <a:p>
          <a:endParaRPr lang="en-US"/>
        </a:p>
      </dgm:t>
    </dgm:pt>
    <dgm:pt modelId="{17D2DCF1-45FF-4345-AEAA-9250825C49FA}" type="sibTrans" cxnId="{AB1A0CCC-E91F-4F3F-9C08-247F36F29FCB}">
      <dgm:prSet/>
      <dgm:spPr/>
      <dgm:t>
        <a:bodyPr/>
        <a:lstStyle/>
        <a:p>
          <a:endParaRPr lang="en-US"/>
        </a:p>
      </dgm:t>
    </dgm:pt>
    <dgm:pt modelId="{BA8F840A-E3B3-45FB-A4EB-665DB4B7B26E}">
      <dgm:prSet/>
      <dgm:spPr/>
      <dgm:t>
        <a:bodyPr/>
        <a:lstStyle/>
        <a:p>
          <a:r>
            <a:rPr lang="en-US"/>
            <a:t>Database development</a:t>
          </a:r>
        </a:p>
      </dgm:t>
    </dgm:pt>
    <dgm:pt modelId="{E4ECBF7D-762F-4E52-A392-953E646EABD5}" type="parTrans" cxnId="{4FB57625-0D10-4497-B1D4-55ED0F4C1963}">
      <dgm:prSet/>
      <dgm:spPr/>
      <dgm:t>
        <a:bodyPr/>
        <a:lstStyle/>
        <a:p>
          <a:endParaRPr lang="en-US"/>
        </a:p>
      </dgm:t>
    </dgm:pt>
    <dgm:pt modelId="{6A2C7CED-F730-4395-9406-48F09AD23021}" type="sibTrans" cxnId="{4FB57625-0D10-4497-B1D4-55ED0F4C1963}">
      <dgm:prSet/>
      <dgm:spPr/>
      <dgm:t>
        <a:bodyPr/>
        <a:lstStyle/>
        <a:p>
          <a:endParaRPr lang="en-US"/>
        </a:p>
      </dgm:t>
    </dgm:pt>
    <dgm:pt modelId="{0CC9AB84-9471-45B2-9F29-25571D5D68FD}">
      <dgm:prSet/>
      <dgm:spPr/>
      <dgm:t>
        <a:bodyPr/>
        <a:lstStyle/>
        <a:p>
          <a:r>
            <a:rPr lang="en-US"/>
            <a:t>Programming using python</a:t>
          </a:r>
        </a:p>
      </dgm:t>
    </dgm:pt>
    <dgm:pt modelId="{23FFE885-A159-4114-9791-4BF3A3A76EA1}" type="parTrans" cxnId="{4EFD0C12-CDAE-470A-941E-60315647089D}">
      <dgm:prSet/>
      <dgm:spPr/>
      <dgm:t>
        <a:bodyPr/>
        <a:lstStyle/>
        <a:p>
          <a:endParaRPr lang="en-US"/>
        </a:p>
      </dgm:t>
    </dgm:pt>
    <dgm:pt modelId="{7559CF68-1132-452D-8D6D-7E167936A181}" type="sibTrans" cxnId="{4EFD0C12-CDAE-470A-941E-60315647089D}">
      <dgm:prSet/>
      <dgm:spPr/>
      <dgm:t>
        <a:bodyPr/>
        <a:lstStyle/>
        <a:p>
          <a:endParaRPr lang="en-US"/>
        </a:p>
      </dgm:t>
    </dgm:pt>
    <dgm:pt modelId="{23133253-0280-42D2-B30D-776059E92B1F}">
      <dgm:prSet/>
      <dgm:spPr/>
      <dgm:t>
        <a:bodyPr/>
        <a:lstStyle/>
        <a:p>
          <a:r>
            <a:rPr lang="en-US"/>
            <a:t>Troubleshooting errors in code and data cleansing. </a:t>
          </a:r>
        </a:p>
      </dgm:t>
    </dgm:pt>
    <dgm:pt modelId="{7B798669-A32E-419E-A83F-0B46193FDC25}" type="parTrans" cxnId="{D349EC58-97F4-4CBC-BF51-6A03319E42A1}">
      <dgm:prSet/>
      <dgm:spPr/>
      <dgm:t>
        <a:bodyPr/>
        <a:lstStyle/>
        <a:p>
          <a:endParaRPr lang="en-US"/>
        </a:p>
      </dgm:t>
    </dgm:pt>
    <dgm:pt modelId="{237AE999-D584-4EF9-8FBB-29263DF7C95B}" type="sibTrans" cxnId="{D349EC58-97F4-4CBC-BF51-6A03319E42A1}">
      <dgm:prSet/>
      <dgm:spPr/>
      <dgm:t>
        <a:bodyPr/>
        <a:lstStyle/>
        <a:p>
          <a:endParaRPr lang="en-US"/>
        </a:p>
      </dgm:t>
    </dgm:pt>
    <dgm:pt modelId="{4D392FF1-4BB4-483D-8102-3BDF269CC6A6}">
      <dgm:prSet/>
      <dgm:spPr/>
      <dgm:t>
        <a:bodyPr/>
        <a:lstStyle/>
        <a:p>
          <a:r>
            <a:rPr lang="en-US"/>
            <a:t>Analysis- reviewing charts and graphs to make predictions on data.</a:t>
          </a:r>
        </a:p>
      </dgm:t>
    </dgm:pt>
    <dgm:pt modelId="{027C1A58-4C3D-4574-ABEF-799B82F5C485}" type="parTrans" cxnId="{D04BC620-D85E-4B39-8804-3C8E935E54E7}">
      <dgm:prSet/>
      <dgm:spPr/>
      <dgm:t>
        <a:bodyPr/>
        <a:lstStyle/>
        <a:p>
          <a:endParaRPr lang="en-US"/>
        </a:p>
      </dgm:t>
    </dgm:pt>
    <dgm:pt modelId="{C6036D01-6F13-4D8F-B417-18308480835F}" type="sibTrans" cxnId="{D04BC620-D85E-4B39-8804-3C8E935E54E7}">
      <dgm:prSet/>
      <dgm:spPr/>
      <dgm:t>
        <a:bodyPr/>
        <a:lstStyle/>
        <a:p>
          <a:endParaRPr lang="en-US"/>
        </a:p>
      </dgm:t>
    </dgm:pt>
    <dgm:pt modelId="{40D93792-6F72-4CF7-BA7A-16266F1983B7}" type="pres">
      <dgm:prSet presAssocID="{2128A236-4942-494F-A93F-83F5E846F392}" presName="root" presStyleCnt="0">
        <dgm:presLayoutVars>
          <dgm:dir/>
          <dgm:resizeHandles val="exact"/>
        </dgm:presLayoutVars>
      </dgm:prSet>
      <dgm:spPr/>
    </dgm:pt>
    <dgm:pt modelId="{93F03CA3-B89D-4A04-95CF-D5C8E512BFA2}" type="pres">
      <dgm:prSet presAssocID="{298045A5-432C-4C02-862B-1162C6C6DD55}" presName="compNode" presStyleCnt="0"/>
      <dgm:spPr/>
    </dgm:pt>
    <dgm:pt modelId="{7542D13E-297D-4DE4-8E23-5B36912C9D3F}" type="pres">
      <dgm:prSet presAssocID="{298045A5-432C-4C02-862B-1162C6C6DD5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11A540A7-06A0-4FF3-80F0-60AD015C03E1}" type="pres">
      <dgm:prSet presAssocID="{298045A5-432C-4C02-862B-1162C6C6DD55}" presName="spaceRect" presStyleCnt="0"/>
      <dgm:spPr/>
    </dgm:pt>
    <dgm:pt modelId="{AD4885F3-2A1A-46B5-B967-BA6068545A6E}" type="pres">
      <dgm:prSet presAssocID="{298045A5-432C-4C02-862B-1162C6C6DD55}" presName="textRect" presStyleLbl="revTx" presStyleIdx="0" presStyleCnt="6">
        <dgm:presLayoutVars>
          <dgm:chMax val="1"/>
          <dgm:chPref val="1"/>
        </dgm:presLayoutVars>
      </dgm:prSet>
      <dgm:spPr/>
    </dgm:pt>
    <dgm:pt modelId="{9D500862-CC5D-4C8D-A86D-D26CDE35C891}" type="pres">
      <dgm:prSet presAssocID="{81B95777-79E1-4EAA-9687-2D604EF79AB6}" presName="sibTrans" presStyleCnt="0"/>
      <dgm:spPr/>
    </dgm:pt>
    <dgm:pt modelId="{37BEBF67-803C-47FC-A22C-940C9202DB7F}" type="pres">
      <dgm:prSet presAssocID="{80580E6E-8B1E-4787-A020-B1CF708CE7F7}" presName="compNode" presStyleCnt="0"/>
      <dgm:spPr/>
    </dgm:pt>
    <dgm:pt modelId="{5DB35D48-24D0-4A5E-A732-46340FD19A01}" type="pres">
      <dgm:prSet presAssocID="{80580E6E-8B1E-4787-A020-B1CF708CE7F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BCC7E805-8AD3-4E99-A4E7-B500DBD22A33}" type="pres">
      <dgm:prSet presAssocID="{80580E6E-8B1E-4787-A020-B1CF708CE7F7}" presName="spaceRect" presStyleCnt="0"/>
      <dgm:spPr/>
    </dgm:pt>
    <dgm:pt modelId="{70E2EAAD-A4AB-4D62-998B-7707EC7AD730}" type="pres">
      <dgm:prSet presAssocID="{80580E6E-8B1E-4787-A020-B1CF708CE7F7}" presName="textRect" presStyleLbl="revTx" presStyleIdx="1" presStyleCnt="6">
        <dgm:presLayoutVars>
          <dgm:chMax val="1"/>
          <dgm:chPref val="1"/>
        </dgm:presLayoutVars>
      </dgm:prSet>
      <dgm:spPr/>
    </dgm:pt>
    <dgm:pt modelId="{B9EEB86E-74B6-4FD6-9B39-CBFF3C3D1E4B}" type="pres">
      <dgm:prSet presAssocID="{17D2DCF1-45FF-4345-AEAA-9250825C49FA}" presName="sibTrans" presStyleCnt="0"/>
      <dgm:spPr/>
    </dgm:pt>
    <dgm:pt modelId="{F2112A9E-47F4-495D-ACEA-93325AE4EDAA}" type="pres">
      <dgm:prSet presAssocID="{BA8F840A-E3B3-45FB-A4EB-665DB4B7B26E}" presName="compNode" presStyleCnt="0"/>
      <dgm:spPr/>
    </dgm:pt>
    <dgm:pt modelId="{519FB6CA-060B-4579-B44E-B8C0C2C183AB}" type="pres">
      <dgm:prSet presAssocID="{BA8F840A-E3B3-45FB-A4EB-665DB4B7B26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9C846FD6-5C00-413D-A097-F8D683BC1381}" type="pres">
      <dgm:prSet presAssocID="{BA8F840A-E3B3-45FB-A4EB-665DB4B7B26E}" presName="spaceRect" presStyleCnt="0"/>
      <dgm:spPr/>
    </dgm:pt>
    <dgm:pt modelId="{5A2B9F16-4D1B-4AB7-B447-FAF2D9C6A4FE}" type="pres">
      <dgm:prSet presAssocID="{BA8F840A-E3B3-45FB-A4EB-665DB4B7B26E}" presName="textRect" presStyleLbl="revTx" presStyleIdx="2" presStyleCnt="6">
        <dgm:presLayoutVars>
          <dgm:chMax val="1"/>
          <dgm:chPref val="1"/>
        </dgm:presLayoutVars>
      </dgm:prSet>
      <dgm:spPr/>
    </dgm:pt>
    <dgm:pt modelId="{BAFF4D5E-AD52-4B03-BFFD-0176F1B3DFFB}" type="pres">
      <dgm:prSet presAssocID="{6A2C7CED-F730-4395-9406-48F09AD23021}" presName="sibTrans" presStyleCnt="0"/>
      <dgm:spPr/>
    </dgm:pt>
    <dgm:pt modelId="{CFEBCD5D-F47D-4191-BEEB-8007E92FD094}" type="pres">
      <dgm:prSet presAssocID="{0CC9AB84-9471-45B2-9F29-25571D5D68FD}" presName="compNode" presStyleCnt="0"/>
      <dgm:spPr/>
    </dgm:pt>
    <dgm:pt modelId="{084D6916-55F9-4D90-A198-667E176CCF84}" type="pres">
      <dgm:prSet presAssocID="{0CC9AB84-9471-45B2-9F29-25571D5D68F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CC700D89-6472-4BAF-8DE5-44EF51DE45ED}" type="pres">
      <dgm:prSet presAssocID="{0CC9AB84-9471-45B2-9F29-25571D5D68FD}" presName="spaceRect" presStyleCnt="0"/>
      <dgm:spPr/>
    </dgm:pt>
    <dgm:pt modelId="{B05E5096-0E3B-4B80-9869-E0781D28501C}" type="pres">
      <dgm:prSet presAssocID="{0CC9AB84-9471-45B2-9F29-25571D5D68FD}" presName="textRect" presStyleLbl="revTx" presStyleIdx="3" presStyleCnt="6">
        <dgm:presLayoutVars>
          <dgm:chMax val="1"/>
          <dgm:chPref val="1"/>
        </dgm:presLayoutVars>
      </dgm:prSet>
      <dgm:spPr/>
    </dgm:pt>
    <dgm:pt modelId="{EAC432DD-2A40-43AD-8A87-7A2CE7923A71}" type="pres">
      <dgm:prSet presAssocID="{7559CF68-1132-452D-8D6D-7E167936A181}" presName="sibTrans" presStyleCnt="0"/>
      <dgm:spPr/>
    </dgm:pt>
    <dgm:pt modelId="{E82D5FF3-137A-4B14-A69F-7E425076A357}" type="pres">
      <dgm:prSet presAssocID="{23133253-0280-42D2-B30D-776059E92B1F}" presName="compNode" presStyleCnt="0"/>
      <dgm:spPr/>
    </dgm:pt>
    <dgm:pt modelId="{7906B761-B09E-4818-9C72-8CF9C09937E7}" type="pres">
      <dgm:prSet presAssocID="{23133253-0280-42D2-B30D-776059E92B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F0F187AF-59A8-4E5F-A913-7D68D777F383}" type="pres">
      <dgm:prSet presAssocID="{23133253-0280-42D2-B30D-776059E92B1F}" presName="spaceRect" presStyleCnt="0"/>
      <dgm:spPr/>
    </dgm:pt>
    <dgm:pt modelId="{D1FD9BC1-B02F-4F17-B49F-C97E1C0C5B05}" type="pres">
      <dgm:prSet presAssocID="{23133253-0280-42D2-B30D-776059E92B1F}" presName="textRect" presStyleLbl="revTx" presStyleIdx="4" presStyleCnt="6">
        <dgm:presLayoutVars>
          <dgm:chMax val="1"/>
          <dgm:chPref val="1"/>
        </dgm:presLayoutVars>
      </dgm:prSet>
      <dgm:spPr/>
    </dgm:pt>
    <dgm:pt modelId="{8E65B204-938A-4347-BC88-B2755BF7DB31}" type="pres">
      <dgm:prSet presAssocID="{237AE999-D584-4EF9-8FBB-29263DF7C95B}" presName="sibTrans" presStyleCnt="0"/>
      <dgm:spPr/>
    </dgm:pt>
    <dgm:pt modelId="{13788DCF-3DAE-4B19-B06A-EFCFB3FDC4D3}" type="pres">
      <dgm:prSet presAssocID="{4D392FF1-4BB4-483D-8102-3BDF269CC6A6}" presName="compNode" presStyleCnt="0"/>
      <dgm:spPr/>
    </dgm:pt>
    <dgm:pt modelId="{C662F53A-2121-426C-A1ED-45DC23995EE4}" type="pres">
      <dgm:prSet presAssocID="{4D392FF1-4BB4-483D-8102-3BDF269CC6A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atistics"/>
        </a:ext>
      </dgm:extLst>
    </dgm:pt>
    <dgm:pt modelId="{AC612054-7CBC-4ED2-B012-1101D9279EE5}" type="pres">
      <dgm:prSet presAssocID="{4D392FF1-4BB4-483D-8102-3BDF269CC6A6}" presName="spaceRect" presStyleCnt="0"/>
      <dgm:spPr/>
    </dgm:pt>
    <dgm:pt modelId="{29C6BBC4-86B9-4415-964C-C1C900686248}" type="pres">
      <dgm:prSet presAssocID="{4D392FF1-4BB4-483D-8102-3BDF269CC6A6}" presName="textRect" presStyleLbl="revTx" presStyleIdx="5" presStyleCnt="6">
        <dgm:presLayoutVars>
          <dgm:chMax val="1"/>
          <dgm:chPref val="1"/>
        </dgm:presLayoutVars>
      </dgm:prSet>
      <dgm:spPr/>
    </dgm:pt>
  </dgm:ptLst>
  <dgm:cxnLst>
    <dgm:cxn modelId="{C481D30C-DA21-40B7-B902-A8A45FED3B03}" type="presOf" srcId="{23133253-0280-42D2-B30D-776059E92B1F}" destId="{D1FD9BC1-B02F-4F17-B49F-C97E1C0C5B05}" srcOrd="0" destOrd="0" presId="urn:microsoft.com/office/officeart/2018/2/layout/IconLabelList"/>
    <dgm:cxn modelId="{4EFD0C12-CDAE-470A-941E-60315647089D}" srcId="{2128A236-4942-494F-A93F-83F5E846F392}" destId="{0CC9AB84-9471-45B2-9F29-25571D5D68FD}" srcOrd="3" destOrd="0" parTransId="{23FFE885-A159-4114-9791-4BF3A3A76EA1}" sibTransId="{7559CF68-1132-452D-8D6D-7E167936A181}"/>
    <dgm:cxn modelId="{D04BC620-D85E-4B39-8804-3C8E935E54E7}" srcId="{2128A236-4942-494F-A93F-83F5E846F392}" destId="{4D392FF1-4BB4-483D-8102-3BDF269CC6A6}" srcOrd="5" destOrd="0" parTransId="{027C1A58-4C3D-4574-ABEF-799B82F5C485}" sibTransId="{C6036D01-6F13-4D8F-B417-18308480835F}"/>
    <dgm:cxn modelId="{4FB57625-0D10-4497-B1D4-55ED0F4C1963}" srcId="{2128A236-4942-494F-A93F-83F5E846F392}" destId="{BA8F840A-E3B3-45FB-A4EB-665DB4B7B26E}" srcOrd="2" destOrd="0" parTransId="{E4ECBF7D-762F-4E52-A392-953E646EABD5}" sibTransId="{6A2C7CED-F730-4395-9406-48F09AD23021}"/>
    <dgm:cxn modelId="{AA80A64A-176A-4312-B4B2-4A28F205FF60}" type="presOf" srcId="{80580E6E-8B1E-4787-A020-B1CF708CE7F7}" destId="{70E2EAAD-A4AB-4D62-998B-7707EC7AD730}" srcOrd="0" destOrd="0" presId="urn:microsoft.com/office/officeart/2018/2/layout/IconLabelList"/>
    <dgm:cxn modelId="{68174C4F-CE8A-4789-96F0-F8E75A4CF835}" type="presOf" srcId="{298045A5-432C-4C02-862B-1162C6C6DD55}" destId="{AD4885F3-2A1A-46B5-B967-BA6068545A6E}" srcOrd="0" destOrd="0" presId="urn:microsoft.com/office/officeart/2018/2/layout/IconLabelList"/>
    <dgm:cxn modelId="{84C70877-5D4B-4E06-B233-542ACFA63F36}" type="presOf" srcId="{4D392FF1-4BB4-483D-8102-3BDF269CC6A6}" destId="{29C6BBC4-86B9-4415-964C-C1C900686248}" srcOrd="0" destOrd="0" presId="urn:microsoft.com/office/officeart/2018/2/layout/IconLabelList"/>
    <dgm:cxn modelId="{D349EC58-97F4-4CBC-BF51-6A03319E42A1}" srcId="{2128A236-4942-494F-A93F-83F5E846F392}" destId="{23133253-0280-42D2-B30D-776059E92B1F}" srcOrd="4" destOrd="0" parTransId="{7B798669-A32E-419E-A83F-0B46193FDC25}" sibTransId="{237AE999-D584-4EF9-8FBB-29263DF7C95B}"/>
    <dgm:cxn modelId="{4B892B9F-4DE5-4194-902D-71FF8FDB93A4}" type="presOf" srcId="{BA8F840A-E3B3-45FB-A4EB-665DB4B7B26E}" destId="{5A2B9F16-4D1B-4AB7-B447-FAF2D9C6A4FE}" srcOrd="0" destOrd="0" presId="urn:microsoft.com/office/officeart/2018/2/layout/IconLabelList"/>
    <dgm:cxn modelId="{0C4931B8-10CF-43D9-8975-A4843E864AC5}" type="presOf" srcId="{2128A236-4942-494F-A93F-83F5E846F392}" destId="{40D93792-6F72-4CF7-BA7A-16266F1983B7}" srcOrd="0" destOrd="0" presId="urn:microsoft.com/office/officeart/2018/2/layout/IconLabelList"/>
    <dgm:cxn modelId="{3B031EBC-5E2F-4D9F-BEBF-E0EA1D6AC758}" srcId="{2128A236-4942-494F-A93F-83F5E846F392}" destId="{298045A5-432C-4C02-862B-1162C6C6DD55}" srcOrd="0" destOrd="0" parTransId="{008E15CE-8788-46F1-995F-431D59183C9E}" sibTransId="{81B95777-79E1-4EAA-9687-2D604EF79AB6}"/>
    <dgm:cxn modelId="{8B8DBBBD-A80D-4B15-AE1E-10DBAA830FC8}" type="presOf" srcId="{0CC9AB84-9471-45B2-9F29-25571D5D68FD}" destId="{B05E5096-0E3B-4B80-9869-E0781D28501C}" srcOrd="0" destOrd="0" presId="urn:microsoft.com/office/officeart/2018/2/layout/IconLabelList"/>
    <dgm:cxn modelId="{AB1A0CCC-E91F-4F3F-9C08-247F36F29FCB}" srcId="{2128A236-4942-494F-A93F-83F5E846F392}" destId="{80580E6E-8B1E-4787-A020-B1CF708CE7F7}" srcOrd="1" destOrd="0" parTransId="{2E35BE1A-5F37-48DA-8884-BE6849990874}" sibTransId="{17D2DCF1-45FF-4345-AEAA-9250825C49FA}"/>
    <dgm:cxn modelId="{ADEC0D78-5265-4BB0-944A-7673ED051E37}" type="presParOf" srcId="{40D93792-6F72-4CF7-BA7A-16266F1983B7}" destId="{93F03CA3-B89D-4A04-95CF-D5C8E512BFA2}" srcOrd="0" destOrd="0" presId="urn:microsoft.com/office/officeart/2018/2/layout/IconLabelList"/>
    <dgm:cxn modelId="{4F6141DB-35EB-4B6D-81F1-BDC2CBED7BBE}" type="presParOf" srcId="{93F03CA3-B89D-4A04-95CF-D5C8E512BFA2}" destId="{7542D13E-297D-4DE4-8E23-5B36912C9D3F}" srcOrd="0" destOrd="0" presId="urn:microsoft.com/office/officeart/2018/2/layout/IconLabelList"/>
    <dgm:cxn modelId="{8AB0A429-0D23-4B7F-8D33-2EE6D167C4F9}" type="presParOf" srcId="{93F03CA3-B89D-4A04-95CF-D5C8E512BFA2}" destId="{11A540A7-06A0-4FF3-80F0-60AD015C03E1}" srcOrd="1" destOrd="0" presId="urn:microsoft.com/office/officeart/2018/2/layout/IconLabelList"/>
    <dgm:cxn modelId="{75E2B84A-3EA3-4187-A4A3-204BD0FCE1E6}" type="presParOf" srcId="{93F03CA3-B89D-4A04-95CF-D5C8E512BFA2}" destId="{AD4885F3-2A1A-46B5-B967-BA6068545A6E}" srcOrd="2" destOrd="0" presId="urn:microsoft.com/office/officeart/2018/2/layout/IconLabelList"/>
    <dgm:cxn modelId="{204803E8-EE64-46ED-AC9B-926C9384750D}" type="presParOf" srcId="{40D93792-6F72-4CF7-BA7A-16266F1983B7}" destId="{9D500862-CC5D-4C8D-A86D-D26CDE35C891}" srcOrd="1" destOrd="0" presId="urn:microsoft.com/office/officeart/2018/2/layout/IconLabelList"/>
    <dgm:cxn modelId="{9A85BE0E-9B43-44DA-9921-844CF2A645DA}" type="presParOf" srcId="{40D93792-6F72-4CF7-BA7A-16266F1983B7}" destId="{37BEBF67-803C-47FC-A22C-940C9202DB7F}" srcOrd="2" destOrd="0" presId="urn:microsoft.com/office/officeart/2018/2/layout/IconLabelList"/>
    <dgm:cxn modelId="{B8B404A5-476A-48CD-8196-12A38F2BA8E8}" type="presParOf" srcId="{37BEBF67-803C-47FC-A22C-940C9202DB7F}" destId="{5DB35D48-24D0-4A5E-A732-46340FD19A01}" srcOrd="0" destOrd="0" presId="urn:microsoft.com/office/officeart/2018/2/layout/IconLabelList"/>
    <dgm:cxn modelId="{B87828E4-577F-4754-9FE7-0B2E4E65F0D9}" type="presParOf" srcId="{37BEBF67-803C-47FC-A22C-940C9202DB7F}" destId="{BCC7E805-8AD3-4E99-A4E7-B500DBD22A33}" srcOrd="1" destOrd="0" presId="urn:microsoft.com/office/officeart/2018/2/layout/IconLabelList"/>
    <dgm:cxn modelId="{2B9225B2-94F2-41F7-A303-FF2165482059}" type="presParOf" srcId="{37BEBF67-803C-47FC-A22C-940C9202DB7F}" destId="{70E2EAAD-A4AB-4D62-998B-7707EC7AD730}" srcOrd="2" destOrd="0" presId="urn:microsoft.com/office/officeart/2018/2/layout/IconLabelList"/>
    <dgm:cxn modelId="{6E20C00D-1BC5-417F-B937-DE1A7654EB4D}" type="presParOf" srcId="{40D93792-6F72-4CF7-BA7A-16266F1983B7}" destId="{B9EEB86E-74B6-4FD6-9B39-CBFF3C3D1E4B}" srcOrd="3" destOrd="0" presId="urn:microsoft.com/office/officeart/2018/2/layout/IconLabelList"/>
    <dgm:cxn modelId="{E86057D4-6D8A-46D5-BE6B-995B38AC77F6}" type="presParOf" srcId="{40D93792-6F72-4CF7-BA7A-16266F1983B7}" destId="{F2112A9E-47F4-495D-ACEA-93325AE4EDAA}" srcOrd="4" destOrd="0" presId="urn:microsoft.com/office/officeart/2018/2/layout/IconLabelList"/>
    <dgm:cxn modelId="{E6376C26-853F-4254-9A35-40144C0811AD}" type="presParOf" srcId="{F2112A9E-47F4-495D-ACEA-93325AE4EDAA}" destId="{519FB6CA-060B-4579-B44E-B8C0C2C183AB}" srcOrd="0" destOrd="0" presId="urn:microsoft.com/office/officeart/2018/2/layout/IconLabelList"/>
    <dgm:cxn modelId="{918BE306-61B9-4F13-A900-3451B7599F67}" type="presParOf" srcId="{F2112A9E-47F4-495D-ACEA-93325AE4EDAA}" destId="{9C846FD6-5C00-413D-A097-F8D683BC1381}" srcOrd="1" destOrd="0" presId="urn:microsoft.com/office/officeart/2018/2/layout/IconLabelList"/>
    <dgm:cxn modelId="{CC595271-8D02-4D7B-9293-B57173CDA12D}" type="presParOf" srcId="{F2112A9E-47F4-495D-ACEA-93325AE4EDAA}" destId="{5A2B9F16-4D1B-4AB7-B447-FAF2D9C6A4FE}" srcOrd="2" destOrd="0" presId="urn:microsoft.com/office/officeart/2018/2/layout/IconLabelList"/>
    <dgm:cxn modelId="{FE80C3DA-870B-4822-AE9D-B7CF1C688015}" type="presParOf" srcId="{40D93792-6F72-4CF7-BA7A-16266F1983B7}" destId="{BAFF4D5E-AD52-4B03-BFFD-0176F1B3DFFB}" srcOrd="5" destOrd="0" presId="urn:microsoft.com/office/officeart/2018/2/layout/IconLabelList"/>
    <dgm:cxn modelId="{061E0CE1-63D2-475F-AC0E-805936CB5750}" type="presParOf" srcId="{40D93792-6F72-4CF7-BA7A-16266F1983B7}" destId="{CFEBCD5D-F47D-4191-BEEB-8007E92FD094}" srcOrd="6" destOrd="0" presId="urn:microsoft.com/office/officeart/2018/2/layout/IconLabelList"/>
    <dgm:cxn modelId="{E529B574-7DEC-4D0C-9632-D89B3A51915D}" type="presParOf" srcId="{CFEBCD5D-F47D-4191-BEEB-8007E92FD094}" destId="{084D6916-55F9-4D90-A198-667E176CCF84}" srcOrd="0" destOrd="0" presId="urn:microsoft.com/office/officeart/2018/2/layout/IconLabelList"/>
    <dgm:cxn modelId="{A1206396-17EB-4002-BE0F-B5B949BF6428}" type="presParOf" srcId="{CFEBCD5D-F47D-4191-BEEB-8007E92FD094}" destId="{CC700D89-6472-4BAF-8DE5-44EF51DE45ED}" srcOrd="1" destOrd="0" presId="urn:microsoft.com/office/officeart/2018/2/layout/IconLabelList"/>
    <dgm:cxn modelId="{8D9B26B4-A6E0-4A26-9653-7BF8B2A0676C}" type="presParOf" srcId="{CFEBCD5D-F47D-4191-BEEB-8007E92FD094}" destId="{B05E5096-0E3B-4B80-9869-E0781D28501C}" srcOrd="2" destOrd="0" presId="urn:microsoft.com/office/officeart/2018/2/layout/IconLabelList"/>
    <dgm:cxn modelId="{3BD519AB-271D-4ABB-9F56-6FB14BCBBEBB}" type="presParOf" srcId="{40D93792-6F72-4CF7-BA7A-16266F1983B7}" destId="{EAC432DD-2A40-43AD-8A87-7A2CE7923A71}" srcOrd="7" destOrd="0" presId="urn:microsoft.com/office/officeart/2018/2/layout/IconLabelList"/>
    <dgm:cxn modelId="{5C1BCC6E-970D-4E82-8BA0-05D1C0FC9719}" type="presParOf" srcId="{40D93792-6F72-4CF7-BA7A-16266F1983B7}" destId="{E82D5FF3-137A-4B14-A69F-7E425076A357}" srcOrd="8" destOrd="0" presId="urn:microsoft.com/office/officeart/2018/2/layout/IconLabelList"/>
    <dgm:cxn modelId="{B83E978F-85C1-4699-AC5D-76DD0E5AE323}" type="presParOf" srcId="{E82D5FF3-137A-4B14-A69F-7E425076A357}" destId="{7906B761-B09E-4818-9C72-8CF9C09937E7}" srcOrd="0" destOrd="0" presId="urn:microsoft.com/office/officeart/2018/2/layout/IconLabelList"/>
    <dgm:cxn modelId="{B6A5A79E-86D2-4714-9ED3-6DD8E9449CF1}" type="presParOf" srcId="{E82D5FF3-137A-4B14-A69F-7E425076A357}" destId="{F0F187AF-59A8-4E5F-A913-7D68D777F383}" srcOrd="1" destOrd="0" presId="urn:microsoft.com/office/officeart/2018/2/layout/IconLabelList"/>
    <dgm:cxn modelId="{389BEE71-E960-46DF-9D1D-42404B635606}" type="presParOf" srcId="{E82D5FF3-137A-4B14-A69F-7E425076A357}" destId="{D1FD9BC1-B02F-4F17-B49F-C97E1C0C5B05}" srcOrd="2" destOrd="0" presId="urn:microsoft.com/office/officeart/2018/2/layout/IconLabelList"/>
    <dgm:cxn modelId="{C6CC9E98-4DCE-47F6-B525-0EEC1DAA5076}" type="presParOf" srcId="{40D93792-6F72-4CF7-BA7A-16266F1983B7}" destId="{8E65B204-938A-4347-BC88-B2755BF7DB31}" srcOrd="9" destOrd="0" presId="urn:microsoft.com/office/officeart/2018/2/layout/IconLabelList"/>
    <dgm:cxn modelId="{8BEA7D21-69DA-4F19-B423-EBD15D2B0FB0}" type="presParOf" srcId="{40D93792-6F72-4CF7-BA7A-16266F1983B7}" destId="{13788DCF-3DAE-4B19-B06A-EFCFB3FDC4D3}" srcOrd="10" destOrd="0" presId="urn:microsoft.com/office/officeart/2018/2/layout/IconLabelList"/>
    <dgm:cxn modelId="{4A1A679A-A833-4552-B5FD-B3E43CCAC9E6}" type="presParOf" srcId="{13788DCF-3DAE-4B19-B06A-EFCFB3FDC4D3}" destId="{C662F53A-2121-426C-A1ED-45DC23995EE4}" srcOrd="0" destOrd="0" presId="urn:microsoft.com/office/officeart/2018/2/layout/IconLabelList"/>
    <dgm:cxn modelId="{EB00B862-164B-4925-894C-54C056EC633E}" type="presParOf" srcId="{13788DCF-3DAE-4B19-B06A-EFCFB3FDC4D3}" destId="{AC612054-7CBC-4ED2-B012-1101D9279EE5}" srcOrd="1" destOrd="0" presId="urn:microsoft.com/office/officeart/2018/2/layout/IconLabelList"/>
    <dgm:cxn modelId="{29F5EDA6-2F1B-4106-8AE9-0D3C40155630}" type="presParOf" srcId="{13788DCF-3DAE-4B19-B06A-EFCFB3FDC4D3}" destId="{29C6BBC4-86B9-4415-964C-C1C9006862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C5157-8192-4DB1-A3E9-64AF41F1C1B5}">
      <dsp:nvSpPr>
        <dsp:cNvPr id="0" name=""/>
        <dsp:cNvSpPr/>
      </dsp:nvSpPr>
      <dsp:spPr>
        <a:xfrm>
          <a:off x="0" y="66337"/>
          <a:ext cx="5744684" cy="226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 us to interact with the US government National Oceanic and Atmospheric Administration (NOAA) weather data service using a cloud-based Application Programming Interface (API), we must install the library module to use the service.</a:t>
          </a:r>
        </a:p>
      </dsp:txBody>
      <dsp:txXfrm>
        <a:off x="110574" y="176911"/>
        <a:ext cx="5523536" cy="2043972"/>
      </dsp:txXfrm>
    </dsp:sp>
    <dsp:sp modelId="{0BE34223-95CA-4E96-B291-3121B5183E90}">
      <dsp:nvSpPr>
        <dsp:cNvPr id="0" name=""/>
        <dsp:cNvSpPr/>
      </dsp:nvSpPr>
      <dsp:spPr>
        <a:xfrm>
          <a:off x="0" y="2394818"/>
          <a:ext cx="5744684" cy="22651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Screenshot will show the NOAA-SDK library installed on our Spyder prompt.</a:t>
          </a:r>
        </a:p>
      </dsp:txBody>
      <dsp:txXfrm>
        <a:off x="110574" y="2505392"/>
        <a:ext cx="5523536" cy="2043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0215B-92A1-49D1-89AC-F311B97EC8D4}">
      <dsp:nvSpPr>
        <dsp:cNvPr id="0" name=""/>
        <dsp:cNvSpPr/>
      </dsp:nvSpPr>
      <dsp:spPr>
        <a:xfrm>
          <a:off x="499998" y="1439"/>
          <a:ext cx="2424741" cy="145484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Structured Query logic (SQL) is a programming language used for working with relational databases.</a:t>
          </a:r>
        </a:p>
      </dsp:txBody>
      <dsp:txXfrm>
        <a:off x="499998" y="1439"/>
        <a:ext cx="2424741" cy="1454845"/>
      </dsp:txXfrm>
    </dsp:sp>
    <dsp:sp modelId="{AF6BF7F3-B482-44CE-A59C-BB6C6D21DCC4}">
      <dsp:nvSpPr>
        <dsp:cNvPr id="0" name=""/>
        <dsp:cNvSpPr/>
      </dsp:nvSpPr>
      <dsp:spPr>
        <a:xfrm>
          <a:off x="499998" y="1698758"/>
          <a:ext cx="2424741" cy="1454845"/>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SQLLiteStudio</a:t>
          </a:r>
          <a:r>
            <a:rPr lang="en-US" sz="1600" kern="1200" dirty="0"/>
            <a:t> was used to query to database and view the results.</a:t>
          </a:r>
        </a:p>
      </dsp:txBody>
      <dsp:txXfrm>
        <a:off x="499998" y="1698758"/>
        <a:ext cx="2424741" cy="1454845"/>
      </dsp:txXfrm>
    </dsp:sp>
    <dsp:sp modelId="{9E59F93A-C391-4B1B-AFE2-4DB19F759CFC}">
      <dsp:nvSpPr>
        <dsp:cNvPr id="0" name=""/>
        <dsp:cNvSpPr/>
      </dsp:nvSpPr>
      <dsp:spPr>
        <a:xfrm>
          <a:off x="499998" y="3396077"/>
          <a:ext cx="2424741" cy="145484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SQL command “select* from observations” was executed to retrieve all rows and collums from the observation table.</a:t>
          </a:r>
        </a:p>
      </dsp:txBody>
      <dsp:txXfrm>
        <a:off x="499998" y="3396077"/>
        <a:ext cx="2424741" cy="1454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330E2-F78A-4BBA-AE86-E52A2215BBA6}">
      <dsp:nvSpPr>
        <dsp:cNvPr id="0" name=""/>
        <dsp:cNvSpPr/>
      </dsp:nvSpPr>
      <dsp:spPr>
        <a:xfrm>
          <a:off x="0" y="64894"/>
          <a:ext cx="4586513" cy="11419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a:t>
          </a:r>
          <a:r>
            <a:rPr lang="en-US" sz="1600" kern="1200" dirty="0" err="1"/>
            <a:t>weather.db</a:t>
          </a:r>
          <a:r>
            <a:rPr lang="en-US" sz="1600" kern="1200" dirty="0"/>
            <a:t> database may contain null or missing values. The code used to retrieve only the temperature and humidity values and writes them to a comma separated file (CSV) file.</a:t>
          </a:r>
        </a:p>
      </dsp:txBody>
      <dsp:txXfrm>
        <a:off x="55744" y="120638"/>
        <a:ext cx="4475025" cy="1030432"/>
      </dsp:txXfrm>
    </dsp:sp>
    <dsp:sp modelId="{A7EC505C-C4E1-4D6D-AFE2-D89BD284E2C1}">
      <dsp:nvSpPr>
        <dsp:cNvPr id="0" name=""/>
        <dsp:cNvSpPr/>
      </dsp:nvSpPr>
      <dsp:spPr>
        <a:xfrm>
          <a:off x="0" y="1252894"/>
          <a:ext cx="4586513" cy="11419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two files are created, formatdata2.csv and formatdata.csv that each contain half of the rows.</a:t>
          </a:r>
        </a:p>
      </dsp:txBody>
      <dsp:txXfrm>
        <a:off x="55744" y="1308638"/>
        <a:ext cx="4475025" cy="1030432"/>
      </dsp:txXfrm>
    </dsp:sp>
    <dsp:sp modelId="{EA77F1AD-AAB0-456A-8DE7-AC51A671C537}">
      <dsp:nvSpPr>
        <dsp:cNvPr id="0" name=""/>
        <dsp:cNvSpPr/>
      </dsp:nvSpPr>
      <dsp:spPr>
        <a:xfrm>
          <a:off x="0" y="2440894"/>
          <a:ext cx="4586513" cy="114192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Missing or invalid values are not written to the file.</a:t>
          </a:r>
        </a:p>
      </dsp:txBody>
      <dsp:txXfrm>
        <a:off x="55744" y="2496638"/>
        <a:ext cx="4475025"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10B8F-1F78-41EB-9D75-DCF5BA688CDA}">
      <dsp:nvSpPr>
        <dsp:cNvPr id="0" name=""/>
        <dsp:cNvSpPr/>
      </dsp:nvSpPr>
      <dsp:spPr>
        <a:xfrm>
          <a:off x="599847" y="955150"/>
          <a:ext cx="539240" cy="5392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23183-2CA7-42C4-AFC3-21D9141DEC0C}">
      <dsp:nvSpPr>
        <dsp:cNvPr id="0" name=""/>
        <dsp:cNvSpPr/>
      </dsp:nvSpPr>
      <dsp:spPr>
        <a:xfrm>
          <a:off x="713088" y="1068390"/>
          <a:ext cx="312759" cy="3127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B7562B-D6F1-4E35-865C-F9855C554C5C}">
      <dsp:nvSpPr>
        <dsp:cNvPr id="0" name=""/>
        <dsp:cNvSpPr/>
      </dsp:nvSpPr>
      <dsp:spPr>
        <a:xfrm>
          <a:off x="1254639" y="955150"/>
          <a:ext cx="1271067" cy="5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Python program created a formatdata.csv file </a:t>
          </a:r>
        </a:p>
      </dsp:txBody>
      <dsp:txXfrm>
        <a:off x="1254639" y="955150"/>
        <a:ext cx="1271067" cy="539240"/>
      </dsp:txXfrm>
    </dsp:sp>
    <dsp:sp modelId="{D3F2702F-E4A3-4D5E-8CCE-547C85D46C26}">
      <dsp:nvSpPr>
        <dsp:cNvPr id="0" name=""/>
        <dsp:cNvSpPr/>
      </dsp:nvSpPr>
      <dsp:spPr>
        <a:xfrm>
          <a:off x="2747180" y="955150"/>
          <a:ext cx="539240" cy="5392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DD630-E44C-4211-B7D9-ADA3EDA17217}">
      <dsp:nvSpPr>
        <dsp:cNvPr id="0" name=""/>
        <dsp:cNvSpPr/>
      </dsp:nvSpPr>
      <dsp:spPr>
        <a:xfrm>
          <a:off x="2860421" y="1068390"/>
          <a:ext cx="312759" cy="3127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670773-C4C4-46D5-9993-43B0B722842D}">
      <dsp:nvSpPr>
        <dsp:cNvPr id="0" name=""/>
        <dsp:cNvSpPr/>
      </dsp:nvSpPr>
      <dsp:spPr>
        <a:xfrm>
          <a:off x="3401973" y="955150"/>
          <a:ext cx="1271067" cy="5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file contains 3 collums: Celsius, Fahrenheit, and humidity.</a:t>
          </a:r>
        </a:p>
      </dsp:txBody>
      <dsp:txXfrm>
        <a:off x="3401973" y="955150"/>
        <a:ext cx="1271067" cy="539240"/>
      </dsp:txXfrm>
    </dsp:sp>
    <dsp:sp modelId="{1372C994-EC8F-43C9-887E-86811CE3948F}">
      <dsp:nvSpPr>
        <dsp:cNvPr id="0" name=""/>
        <dsp:cNvSpPr/>
      </dsp:nvSpPr>
      <dsp:spPr>
        <a:xfrm>
          <a:off x="599847" y="1687293"/>
          <a:ext cx="539240" cy="53924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4EF7E-6211-4B8C-854C-0C26EEA11281}">
      <dsp:nvSpPr>
        <dsp:cNvPr id="0" name=""/>
        <dsp:cNvSpPr/>
      </dsp:nvSpPr>
      <dsp:spPr>
        <a:xfrm>
          <a:off x="713088" y="1800533"/>
          <a:ext cx="312759" cy="3127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A30E7C-C95F-428A-B230-198420FD471A}">
      <dsp:nvSpPr>
        <dsp:cNvPr id="0" name=""/>
        <dsp:cNvSpPr/>
      </dsp:nvSpPr>
      <dsp:spPr>
        <a:xfrm>
          <a:off x="1254639" y="1687293"/>
          <a:ext cx="1271067" cy="5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Statistics can then be performed on this spreadsheet.</a:t>
          </a:r>
        </a:p>
      </dsp:txBody>
      <dsp:txXfrm>
        <a:off x="1254639" y="1687293"/>
        <a:ext cx="1271067" cy="539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2D13E-297D-4DE4-8E23-5B36912C9D3F}">
      <dsp:nvSpPr>
        <dsp:cNvPr id="0" name=""/>
        <dsp:cNvSpPr/>
      </dsp:nvSpPr>
      <dsp:spPr>
        <a:xfrm>
          <a:off x="421398" y="1395177"/>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4885F3-2A1A-46B5-B967-BA6068545A6E}">
      <dsp:nvSpPr>
        <dsp:cNvPr id="0" name=""/>
        <dsp:cNvSpPr/>
      </dsp:nvSpPr>
      <dsp:spPr>
        <a:xfrm>
          <a:off x="84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Several career skills are gained in this project:</a:t>
          </a:r>
        </a:p>
      </dsp:txBody>
      <dsp:txXfrm>
        <a:off x="841" y="2344441"/>
        <a:ext cx="1529296" cy="611718"/>
      </dsp:txXfrm>
    </dsp:sp>
    <dsp:sp modelId="{5DB35D48-24D0-4A5E-A732-46340FD19A01}">
      <dsp:nvSpPr>
        <dsp:cNvPr id="0" name=""/>
        <dsp:cNvSpPr/>
      </dsp:nvSpPr>
      <dsp:spPr>
        <a:xfrm>
          <a:off x="2218322" y="1395177"/>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2EAAD-A4AB-4D62-998B-7707EC7AD730}">
      <dsp:nvSpPr>
        <dsp:cNvPr id="0" name=""/>
        <dsp:cNvSpPr/>
      </dsp:nvSpPr>
      <dsp:spPr>
        <a:xfrm>
          <a:off x="1797765"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Communication- using flowchart to depict our plan for the project</a:t>
          </a:r>
        </a:p>
      </dsp:txBody>
      <dsp:txXfrm>
        <a:off x="1797765" y="2344441"/>
        <a:ext cx="1529296" cy="611718"/>
      </dsp:txXfrm>
    </dsp:sp>
    <dsp:sp modelId="{519FB6CA-060B-4579-B44E-B8C0C2C183AB}">
      <dsp:nvSpPr>
        <dsp:cNvPr id="0" name=""/>
        <dsp:cNvSpPr/>
      </dsp:nvSpPr>
      <dsp:spPr>
        <a:xfrm>
          <a:off x="4015246" y="1395177"/>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2B9F16-4D1B-4AB7-B447-FAF2D9C6A4FE}">
      <dsp:nvSpPr>
        <dsp:cNvPr id="0" name=""/>
        <dsp:cNvSpPr/>
      </dsp:nvSpPr>
      <dsp:spPr>
        <a:xfrm>
          <a:off x="3594689"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Database development</a:t>
          </a:r>
        </a:p>
      </dsp:txBody>
      <dsp:txXfrm>
        <a:off x="3594689" y="2344441"/>
        <a:ext cx="1529296" cy="611718"/>
      </dsp:txXfrm>
    </dsp:sp>
    <dsp:sp modelId="{084D6916-55F9-4D90-A198-667E176CCF84}">
      <dsp:nvSpPr>
        <dsp:cNvPr id="0" name=""/>
        <dsp:cNvSpPr/>
      </dsp:nvSpPr>
      <dsp:spPr>
        <a:xfrm>
          <a:off x="5812170" y="1395177"/>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5E5096-0E3B-4B80-9869-E0781D28501C}">
      <dsp:nvSpPr>
        <dsp:cNvPr id="0" name=""/>
        <dsp:cNvSpPr/>
      </dsp:nvSpPr>
      <dsp:spPr>
        <a:xfrm>
          <a:off x="5391613"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Programming using python</a:t>
          </a:r>
        </a:p>
      </dsp:txBody>
      <dsp:txXfrm>
        <a:off x="5391613" y="2344441"/>
        <a:ext cx="1529296" cy="611718"/>
      </dsp:txXfrm>
    </dsp:sp>
    <dsp:sp modelId="{7906B761-B09E-4818-9C72-8CF9C09937E7}">
      <dsp:nvSpPr>
        <dsp:cNvPr id="0" name=""/>
        <dsp:cNvSpPr/>
      </dsp:nvSpPr>
      <dsp:spPr>
        <a:xfrm>
          <a:off x="7609093" y="1395177"/>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D9BC1-B02F-4F17-B49F-C97E1C0C5B05}">
      <dsp:nvSpPr>
        <dsp:cNvPr id="0" name=""/>
        <dsp:cNvSpPr/>
      </dsp:nvSpPr>
      <dsp:spPr>
        <a:xfrm>
          <a:off x="7188537"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Troubleshooting errors in code and data cleansing. </a:t>
          </a:r>
        </a:p>
      </dsp:txBody>
      <dsp:txXfrm>
        <a:off x="7188537" y="2344441"/>
        <a:ext cx="1529296" cy="611718"/>
      </dsp:txXfrm>
    </dsp:sp>
    <dsp:sp modelId="{C662F53A-2121-426C-A1ED-45DC23995EE4}">
      <dsp:nvSpPr>
        <dsp:cNvPr id="0" name=""/>
        <dsp:cNvSpPr/>
      </dsp:nvSpPr>
      <dsp:spPr>
        <a:xfrm>
          <a:off x="9406017" y="1395177"/>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C6BBC4-86B9-4415-964C-C1C900686248}">
      <dsp:nvSpPr>
        <dsp:cNvPr id="0" name=""/>
        <dsp:cNvSpPr/>
      </dsp:nvSpPr>
      <dsp:spPr>
        <a:xfrm>
          <a:off x="8985461" y="2344441"/>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Analysis- reviewing charts and graphs to make predictions on data.</a:t>
          </a:r>
        </a:p>
      </dsp:txBody>
      <dsp:txXfrm>
        <a:off x="8985461" y="2344441"/>
        <a:ext cx="1529296" cy="6117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B734-D7C1-45CC-98BC-AB2876844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8D5CE-1F04-4A9C-A1AF-A4BC6D469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D6D28-9364-4AFE-93BD-D10331DE3F40}"/>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5" name="Footer Placeholder 4">
            <a:extLst>
              <a:ext uri="{FF2B5EF4-FFF2-40B4-BE49-F238E27FC236}">
                <a16:creationId xmlns:a16="http://schemas.microsoft.com/office/drawing/2014/main" id="{27F5BA28-6FC4-4A9B-8BF5-695255B3C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9DD90-984A-4751-8341-549147CB8F41}"/>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146218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B5EC-8556-4360-89E6-8D2D4D16B9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831A0D-5A2C-4245-9A5F-CCD6ACAB3A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087C2-E56F-4194-8D8D-A4AE1773D679}"/>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5" name="Footer Placeholder 4">
            <a:extLst>
              <a:ext uri="{FF2B5EF4-FFF2-40B4-BE49-F238E27FC236}">
                <a16:creationId xmlns:a16="http://schemas.microsoft.com/office/drawing/2014/main" id="{7754BD21-2DD6-449F-BECD-B9BE97F14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0FF2E-91A9-4B2C-ACDF-58D9164E01AB}"/>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192403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45C0A2-C9B1-46FB-BCAB-5103B42D71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2C2F52-43D4-47B9-923E-360218DA0C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3E2DE-B691-4BA3-9723-7E6BE4AC20F9}"/>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5" name="Footer Placeholder 4">
            <a:extLst>
              <a:ext uri="{FF2B5EF4-FFF2-40B4-BE49-F238E27FC236}">
                <a16:creationId xmlns:a16="http://schemas.microsoft.com/office/drawing/2014/main" id="{B3BF925F-223F-491F-AB62-E0332301C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0DD69-625B-40DD-944D-B69E037137F0}"/>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310422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B97E-B1CF-4920-951C-AD1D9CF4F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90D98-17C5-440C-8319-6ABB7A9F63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981DD-7DF1-4292-A52B-7B1618DA1CAA}"/>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5" name="Footer Placeholder 4">
            <a:extLst>
              <a:ext uri="{FF2B5EF4-FFF2-40B4-BE49-F238E27FC236}">
                <a16:creationId xmlns:a16="http://schemas.microsoft.com/office/drawing/2014/main" id="{AC4EAC0C-6373-4FA2-94EA-EBFADEA11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F2F73-2204-4AFB-AD96-253559C03368}"/>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385474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6FF8-47FB-4184-8B9C-5E3E5664F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707286-1CB9-409B-9A1F-2F0D41032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D7B0C-26A3-40DE-8424-3BFD6F308A02}"/>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5" name="Footer Placeholder 4">
            <a:extLst>
              <a:ext uri="{FF2B5EF4-FFF2-40B4-BE49-F238E27FC236}">
                <a16:creationId xmlns:a16="http://schemas.microsoft.com/office/drawing/2014/main" id="{AB959FED-5EC5-4D2A-B45D-E655E1CFB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B638C-AC52-4101-AEA0-FAEFD1E1E49A}"/>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18649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5BBE-6FD5-4F02-8DB5-707008D52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72E08-A792-4A7F-A805-08D6B6AF8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8D531B-C307-42B6-BE4B-82EFFFE34B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B2B49-E9A6-4110-9AD2-96135BA33CF3}"/>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6" name="Footer Placeholder 5">
            <a:extLst>
              <a:ext uri="{FF2B5EF4-FFF2-40B4-BE49-F238E27FC236}">
                <a16:creationId xmlns:a16="http://schemas.microsoft.com/office/drawing/2014/main" id="{A9563841-F0B7-48FC-811A-1C781F61F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E00DC-AE5C-4453-BD68-BBC5528BF127}"/>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427397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8C90-0E36-434C-B2DD-4E7310D30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D4C2E-D120-478E-AFEC-96A528304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AE3C5A-9433-4C74-8EE5-75F79887C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8CBA8-A479-46E6-97A0-7E4B9FE75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F2C05C-3FFD-48D1-8B8C-D1B2B5E65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4FB5B1-F7F1-4415-B005-58BBAD048E62}"/>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8" name="Footer Placeholder 7">
            <a:extLst>
              <a:ext uri="{FF2B5EF4-FFF2-40B4-BE49-F238E27FC236}">
                <a16:creationId xmlns:a16="http://schemas.microsoft.com/office/drawing/2014/main" id="{FE01FC50-1349-4B84-9578-FBAD6FC817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D13B5-CD38-465B-87ED-130B07692609}"/>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328873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966A-B4D2-42D2-95AB-3568A7A903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1B861-92E2-4AEB-9E72-C49A9C261945}"/>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4" name="Footer Placeholder 3">
            <a:extLst>
              <a:ext uri="{FF2B5EF4-FFF2-40B4-BE49-F238E27FC236}">
                <a16:creationId xmlns:a16="http://schemas.microsoft.com/office/drawing/2014/main" id="{49ADF288-F440-4145-92B3-19325AFFC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121B1E-36BD-4403-8A61-8F0EC337023F}"/>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189743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F4CC6-3FA1-4CD7-916B-B5C8506788B0}"/>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3" name="Footer Placeholder 2">
            <a:extLst>
              <a:ext uri="{FF2B5EF4-FFF2-40B4-BE49-F238E27FC236}">
                <a16:creationId xmlns:a16="http://schemas.microsoft.com/office/drawing/2014/main" id="{CF931E84-9232-4DC0-A077-9A5FF8E09F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863AF-5836-4ADB-8253-40FC6B440111}"/>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361495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766E-3E36-43A1-BFE8-473B6A3D6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E82A56-ABDC-48A6-BBE4-9CB581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2AF966-D439-40B9-AC69-B63026820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DE47F-2326-4F9E-81D3-BD762AF889CB}"/>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6" name="Footer Placeholder 5">
            <a:extLst>
              <a:ext uri="{FF2B5EF4-FFF2-40B4-BE49-F238E27FC236}">
                <a16:creationId xmlns:a16="http://schemas.microsoft.com/office/drawing/2014/main" id="{1B26CEAC-6293-4648-98A9-ADD3BF244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BF8EF-FFF1-4E5C-AAF2-23B3DBB45D0D}"/>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135629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B6DA-931B-49C5-B14A-8064F3760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2824A-813B-4FFE-9CF8-93A7872DE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9F602A-B5AD-4C6A-B24A-2A52E59B3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1919E-2CC9-49C8-960D-EBCBF82A68B8}"/>
              </a:ext>
            </a:extLst>
          </p:cNvPr>
          <p:cNvSpPr>
            <a:spLocks noGrp="1"/>
          </p:cNvSpPr>
          <p:nvPr>
            <p:ph type="dt" sz="half" idx="10"/>
          </p:nvPr>
        </p:nvSpPr>
        <p:spPr/>
        <p:txBody>
          <a:bodyPr/>
          <a:lstStyle/>
          <a:p>
            <a:fld id="{22B41203-71E1-4506-93DC-757E5B4F9C1E}" type="datetimeFigureOut">
              <a:rPr lang="en-US" smtClean="0"/>
              <a:t>2/16/2022</a:t>
            </a:fld>
            <a:endParaRPr lang="en-US"/>
          </a:p>
        </p:txBody>
      </p:sp>
      <p:sp>
        <p:nvSpPr>
          <p:cNvPr id="6" name="Footer Placeholder 5">
            <a:extLst>
              <a:ext uri="{FF2B5EF4-FFF2-40B4-BE49-F238E27FC236}">
                <a16:creationId xmlns:a16="http://schemas.microsoft.com/office/drawing/2014/main" id="{40D460DA-26C7-4E7E-A353-6B6355142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0FAC8-0616-4C11-BBAC-86B4FFB185F1}"/>
              </a:ext>
            </a:extLst>
          </p:cNvPr>
          <p:cNvSpPr>
            <a:spLocks noGrp="1"/>
          </p:cNvSpPr>
          <p:nvPr>
            <p:ph type="sldNum" sz="quarter" idx="12"/>
          </p:nvPr>
        </p:nvSpPr>
        <p:spPr/>
        <p:txBody>
          <a:bodyPr/>
          <a:lstStyle/>
          <a:p>
            <a:fld id="{F4E91CD1-A8D7-4E31-AE9C-6BBFCD44D0EA}" type="slidenum">
              <a:rPr lang="en-US" smtClean="0"/>
              <a:t>‹#›</a:t>
            </a:fld>
            <a:endParaRPr lang="en-US"/>
          </a:p>
        </p:txBody>
      </p:sp>
    </p:spTree>
    <p:extLst>
      <p:ext uri="{BB962C8B-B14F-4D97-AF65-F5344CB8AC3E}">
        <p14:creationId xmlns:p14="http://schemas.microsoft.com/office/powerpoint/2010/main" val="136101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F90F2-C932-4693-91D0-D2E607263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9C379F-2705-44D8-9487-F9405654B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A7B74-FBEB-49A9-979B-2D8FDB519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41203-71E1-4506-93DC-757E5B4F9C1E}" type="datetimeFigureOut">
              <a:rPr lang="en-US" smtClean="0"/>
              <a:t>2/16/2022</a:t>
            </a:fld>
            <a:endParaRPr lang="en-US"/>
          </a:p>
        </p:txBody>
      </p:sp>
      <p:sp>
        <p:nvSpPr>
          <p:cNvPr id="5" name="Footer Placeholder 4">
            <a:extLst>
              <a:ext uri="{FF2B5EF4-FFF2-40B4-BE49-F238E27FC236}">
                <a16:creationId xmlns:a16="http://schemas.microsoft.com/office/drawing/2014/main" id="{44B32ABA-5538-467C-A013-CEBB4E2BB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B8C7D7-6A18-4201-AEDC-4AB775E3DB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91CD1-A8D7-4E31-AE9C-6BBFCD44D0EA}" type="slidenum">
              <a:rPr lang="en-US" smtClean="0"/>
              <a:t>‹#›</a:t>
            </a:fld>
            <a:endParaRPr lang="en-US"/>
          </a:p>
        </p:txBody>
      </p:sp>
    </p:spTree>
    <p:extLst>
      <p:ext uri="{BB962C8B-B14F-4D97-AF65-F5344CB8AC3E}">
        <p14:creationId xmlns:p14="http://schemas.microsoft.com/office/powerpoint/2010/main" val="313496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png"/><Relationship Id="rId7" Type="http://schemas.openxmlformats.org/officeDocument/2006/relationships/diagramColors" Target="../diagrams/colors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BA39-4C44-4449-9BE8-4D2783633652}"/>
              </a:ext>
            </a:extLst>
          </p:cNvPr>
          <p:cNvSpPr>
            <a:spLocks noGrp="1"/>
          </p:cNvSpPr>
          <p:nvPr>
            <p:ph type="ctrTitle"/>
          </p:nvPr>
        </p:nvSpPr>
        <p:spPr>
          <a:xfrm>
            <a:off x="7464614" y="1783959"/>
            <a:ext cx="4087306" cy="2889114"/>
          </a:xfrm>
        </p:spPr>
        <p:txBody>
          <a:bodyPr anchor="b">
            <a:normAutofit/>
          </a:bodyPr>
          <a:lstStyle/>
          <a:p>
            <a:pPr algn="l"/>
            <a:r>
              <a:rPr lang="en-US" sz="5400"/>
              <a:t>Ceis 110 </a:t>
            </a:r>
            <a:br>
              <a:rPr lang="en-US" sz="5400"/>
            </a:br>
            <a:r>
              <a:rPr lang="en-US" sz="5400"/>
              <a:t>Programming with Data</a:t>
            </a:r>
          </a:p>
        </p:txBody>
      </p:sp>
      <p:sp>
        <p:nvSpPr>
          <p:cNvPr id="3" name="Subtitle 2">
            <a:extLst>
              <a:ext uri="{FF2B5EF4-FFF2-40B4-BE49-F238E27FC236}">
                <a16:creationId xmlns:a16="http://schemas.microsoft.com/office/drawing/2014/main" id="{BFFD3095-057E-4F02-A462-F54DFE6C3EEC}"/>
              </a:ext>
            </a:extLst>
          </p:cNvPr>
          <p:cNvSpPr>
            <a:spLocks noGrp="1"/>
          </p:cNvSpPr>
          <p:nvPr>
            <p:ph type="subTitle" idx="1"/>
          </p:nvPr>
        </p:nvSpPr>
        <p:spPr>
          <a:xfrm>
            <a:off x="7464612" y="4750893"/>
            <a:ext cx="4087305" cy="1147863"/>
          </a:xfrm>
        </p:spPr>
        <p:txBody>
          <a:bodyPr anchor="t">
            <a:normAutofit/>
          </a:bodyPr>
          <a:lstStyle/>
          <a:p>
            <a:pPr algn="l"/>
            <a:r>
              <a:rPr lang="en-US" sz="2000"/>
              <a:t>Charles Toohey</a:t>
            </a:r>
          </a:p>
          <a:p>
            <a:pPr algn="l"/>
            <a:r>
              <a:rPr lang="en-US" sz="2000"/>
              <a:t>02-16-2022</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101010 data lines to infinity">
            <a:extLst>
              <a:ext uri="{FF2B5EF4-FFF2-40B4-BE49-F238E27FC236}">
                <a16:creationId xmlns:a16="http://schemas.microsoft.com/office/drawing/2014/main" id="{01742737-F706-40B3-B974-463895A51086}"/>
              </a:ext>
            </a:extLst>
          </p:cNvPr>
          <p:cNvPicPr>
            <a:picLocks noChangeAspect="1"/>
          </p:cNvPicPr>
          <p:nvPr/>
        </p:nvPicPr>
        <p:blipFill rotWithShape="1">
          <a:blip r:embed="rId2"/>
          <a:srcRect l="18572" r="1506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240959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ogramming data on computer monitor">
            <a:extLst>
              <a:ext uri="{FF2B5EF4-FFF2-40B4-BE49-F238E27FC236}">
                <a16:creationId xmlns:a16="http://schemas.microsoft.com/office/drawing/2014/main" id="{F3E5BA66-6543-4B8E-88AC-7034F2652BA7}"/>
              </a:ext>
            </a:extLst>
          </p:cNvPr>
          <p:cNvPicPr>
            <a:picLocks noChangeAspect="1"/>
          </p:cNvPicPr>
          <p:nvPr/>
        </p:nvPicPr>
        <p:blipFill rotWithShape="1">
          <a:blip r:embed="rId2">
            <a:alphaModFix amt="35000"/>
          </a:blip>
          <a:srcRect t="12054" b="3677"/>
          <a:stretch/>
        </p:blipFill>
        <p:spPr>
          <a:xfrm>
            <a:off x="20" y="1"/>
            <a:ext cx="12191980" cy="6857999"/>
          </a:xfrm>
          <a:prstGeom prst="rect">
            <a:avLst/>
          </a:prstGeom>
        </p:spPr>
      </p:pic>
      <p:sp>
        <p:nvSpPr>
          <p:cNvPr id="2" name="Title 1">
            <a:extLst>
              <a:ext uri="{FF2B5EF4-FFF2-40B4-BE49-F238E27FC236}">
                <a16:creationId xmlns:a16="http://schemas.microsoft.com/office/drawing/2014/main" id="{EF517160-C8BC-4650-9CB9-E57B55BD4761}"/>
              </a:ext>
            </a:extLst>
          </p:cNvPr>
          <p:cNvSpPr>
            <a:spLocks noGrp="1"/>
          </p:cNvSpPr>
          <p:nvPr>
            <p:ph type="title"/>
          </p:nvPr>
        </p:nvSpPr>
        <p:spPr>
          <a:xfrm>
            <a:off x="838201" y="-314324"/>
            <a:ext cx="3313164" cy="2667000"/>
          </a:xfrm>
        </p:spPr>
        <p:txBody>
          <a:bodyPr>
            <a:normAutofit/>
          </a:bodyPr>
          <a:lstStyle/>
          <a:p>
            <a:pPr algn="r"/>
            <a:r>
              <a:rPr lang="en-US" sz="4000" dirty="0">
                <a:solidFill>
                  <a:srgbClr val="FFFFFF"/>
                </a:solidFill>
              </a:rPr>
              <a:t>Build weatherDb.py file in </a:t>
            </a:r>
            <a:r>
              <a:rPr lang="en-US" sz="4000" dirty="0" err="1">
                <a:solidFill>
                  <a:srgbClr val="FFFFFF"/>
                </a:solidFill>
              </a:rPr>
              <a:t>spyder</a:t>
            </a:r>
            <a:endParaRPr lang="en-US" sz="4000" dirty="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925902-BBC0-4CCE-AD07-DA3E1F1BB6ED}"/>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Screenshot of our code in spyder</a:t>
            </a:r>
          </a:p>
          <a:p>
            <a:r>
              <a:rPr lang="en-US" sz="2000">
                <a:solidFill>
                  <a:srgbClr val="FFFFFF"/>
                </a:solidFill>
              </a:rPr>
              <a:t>This code will create a table named Observations with fields:timestamp, windspeed,temperature,relativehumidity, winddirection, barometricpressure, visibility and textDescription.</a:t>
            </a:r>
          </a:p>
          <a:p>
            <a:r>
              <a:rPr lang="en-US" sz="2000">
                <a:solidFill>
                  <a:srgbClr val="FFFFFF"/>
                </a:solidFill>
              </a:rPr>
              <a:t>The database will be named weather.db and stored in the same directory with our Python code</a:t>
            </a:r>
          </a:p>
        </p:txBody>
      </p:sp>
      <p:pic>
        <p:nvPicPr>
          <p:cNvPr id="7" name="Picture Placeholder 3" descr="A screenshot of a computer&#10;&#10;Description automatically generated with medium confidence">
            <a:extLst>
              <a:ext uri="{FF2B5EF4-FFF2-40B4-BE49-F238E27FC236}">
                <a16:creationId xmlns:a16="http://schemas.microsoft.com/office/drawing/2014/main" id="{94E8D76F-3970-4D93-89B3-BBDC431E5CC8}"/>
              </a:ext>
            </a:extLst>
          </p:cNvPr>
          <p:cNvPicPr>
            <a:picLocks noChangeAspect="1"/>
          </p:cNvPicPr>
          <p:nvPr/>
        </p:nvPicPr>
        <p:blipFill rotWithShape="1">
          <a:blip r:embed="rId3">
            <a:extLst>
              <a:ext uri="{28A0092B-C50C-407E-A947-70E740481C1C}">
                <a14:useLocalDpi xmlns:a14="http://schemas.microsoft.com/office/drawing/2010/main" val="0"/>
              </a:ext>
            </a:extLst>
          </a:blip>
          <a:srcRect l="-368" t="-163" r="51667" b="-1"/>
          <a:stretch/>
        </p:blipFill>
        <p:spPr>
          <a:xfrm>
            <a:off x="0" y="1700956"/>
            <a:ext cx="4653371" cy="5157043"/>
          </a:xfrm>
          <a:prstGeom prst="rect">
            <a:avLst/>
          </a:prstGeom>
        </p:spPr>
      </p:pic>
    </p:spTree>
    <p:extLst>
      <p:ext uri="{BB962C8B-B14F-4D97-AF65-F5344CB8AC3E}">
        <p14:creationId xmlns:p14="http://schemas.microsoft.com/office/powerpoint/2010/main" val="291850441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52C5D310-7133-4E2F-B6CA-6E9FCEED91CD}"/>
              </a:ext>
            </a:extLst>
          </p:cNvPr>
          <p:cNvPicPr>
            <a:picLocks noChangeAspect="1"/>
          </p:cNvPicPr>
          <p:nvPr/>
        </p:nvPicPr>
        <p:blipFill rotWithShape="1">
          <a:blip r:embed="rId2">
            <a:alphaModFix amt="50000"/>
          </a:blip>
          <a:srcRect b="442"/>
          <a:stretch/>
        </p:blipFill>
        <p:spPr>
          <a:xfrm>
            <a:off x="20" y="1"/>
            <a:ext cx="12191980" cy="6857999"/>
          </a:xfrm>
          <a:prstGeom prst="rect">
            <a:avLst/>
          </a:prstGeom>
        </p:spPr>
      </p:pic>
      <p:sp>
        <p:nvSpPr>
          <p:cNvPr id="2" name="Title 1">
            <a:extLst>
              <a:ext uri="{FF2B5EF4-FFF2-40B4-BE49-F238E27FC236}">
                <a16:creationId xmlns:a16="http://schemas.microsoft.com/office/drawing/2014/main" id="{EB098692-1EE4-4CD4-A5CF-3A0A7BF560D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Weather db file</a:t>
            </a:r>
          </a:p>
        </p:txBody>
      </p:sp>
      <p:sp>
        <p:nvSpPr>
          <p:cNvPr id="3" name="Content Placeholder 2">
            <a:extLst>
              <a:ext uri="{FF2B5EF4-FFF2-40B4-BE49-F238E27FC236}">
                <a16:creationId xmlns:a16="http://schemas.microsoft.com/office/drawing/2014/main" id="{7523F010-84E0-4925-BECB-526C995FAF8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Screenshot of windows explorer showing the database file weather.db was created</a:t>
            </a:r>
          </a:p>
        </p:txBody>
      </p:sp>
      <p:pic>
        <p:nvPicPr>
          <p:cNvPr id="6" name="Picture 5">
            <a:extLst>
              <a:ext uri="{FF2B5EF4-FFF2-40B4-BE49-F238E27FC236}">
                <a16:creationId xmlns:a16="http://schemas.microsoft.com/office/drawing/2014/main" id="{F20667A1-CB37-4EF0-966C-4C4DF2AC90D0}"/>
              </a:ext>
            </a:extLst>
          </p:cNvPr>
          <p:cNvPicPr>
            <a:picLocks noChangeAspect="1"/>
          </p:cNvPicPr>
          <p:nvPr/>
        </p:nvPicPr>
        <p:blipFill>
          <a:blip r:embed="rId3"/>
          <a:stretch>
            <a:fillRect/>
          </a:stretch>
        </p:blipFill>
        <p:spPr>
          <a:xfrm>
            <a:off x="121060" y="7421"/>
            <a:ext cx="4810796" cy="3210373"/>
          </a:xfrm>
          <a:prstGeom prst="rect">
            <a:avLst/>
          </a:prstGeom>
        </p:spPr>
      </p:pic>
    </p:spTree>
    <p:extLst>
      <p:ext uri="{BB962C8B-B14F-4D97-AF65-F5344CB8AC3E}">
        <p14:creationId xmlns:p14="http://schemas.microsoft.com/office/powerpoint/2010/main" val="177670656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262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83932B-D3F0-4166-ADEE-DB8CAD3CD340}"/>
              </a:ext>
            </a:extLst>
          </p:cNvPr>
          <p:cNvSpPr>
            <a:spLocks noGrp="1"/>
          </p:cNvSpPr>
          <p:nvPr>
            <p:ph type="title"/>
          </p:nvPr>
        </p:nvSpPr>
        <p:spPr>
          <a:xfrm>
            <a:off x="524256" y="491260"/>
            <a:ext cx="6594189" cy="1625210"/>
          </a:xfrm>
        </p:spPr>
        <p:txBody>
          <a:bodyPr>
            <a:normAutofit/>
          </a:bodyPr>
          <a:lstStyle/>
          <a:p>
            <a:r>
              <a:rPr lang="en-US">
                <a:solidFill>
                  <a:srgbClr val="FFFFFF"/>
                </a:solidFill>
              </a:rPr>
              <a:t>Querying the Database to retrieve all rows and collums </a:t>
            </a:r>
          </a:p>
        </p:txBody>
      </p:sp>
      <p:pic>
        <p:nvPicPr>
          <p:cNvPr id="6" name="Picture 5" descr="A screenshot of a computer&#10;&#10;Description automatically generated with medium confidence">
            <a:extLst>
              <a:ext uri="{FF2B5EF4-FFF2-40B4-BE49-F238E27FC236}">
                <a16:creationId xmlns:a16="http://schemas.microsoft.com/office/drawing/2014/main" id="{635F3072-EC48-4B90-B712-CF18C579DF1D}"/>
              </a:ext>
            </a:extLst>
          </p:cNvPr>
          <p:cNvPicPr>
            <a:picLocks noChangeAspect="1"/>
          </p:cNvPicPr>
          <p:nvPr/>
        </p:nvPicPr>
        <p:blipFill rotWithShape="1">
          <a:blip r:embed="rId2">
            <a:extLst>
              <a:ext uri="{28A0092B-C50C-407E-A947-70E740481C1C}">
                <a14:useLocalDpi xmlns:a14="http://schemas.microsoft.com/office/drawing/2010/main" val="0"/>
              </a:ext>
            </a:extLst>
          </a:blip>
          <a:srcRect r="7884" b="-1"/>
          <a:stretch/>
        </p:blipFill>
        <p:spPr>
          <a:xfrm>
            <a:off x="327547" y="2454903"/>
            <a:ext cx="7058306" cy="4080254"/>
          </a:xfrm>
          <a:prstGeom prst="rect">
            <a:avLst/>
          </a:prstGeom>
        </p:spPr>
      </p:pic>
      <p:sp>
        <p:nvSpPr>
          <p:cNvPr id="22"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777386B-52CA-4DEC-AA6B-1EF8601696A5}"/>
              </a:ext>
            </a:extLst>
          </p:cNvPr>
          <p:cNvGraphicFramePr>
            <a:graphicFrameLocks noGrp="1"/>
          </p:cNvGraphicFramePr>
          <p:nvPr>
            <p:ph idx="1"/>
            <p:extLst>
              <p:ext uri="{D42A27DB-BD31-4B8C-83A1-F6EECF244321}">
                <p14:modId xmlns:p14="http://schemas.microsoft.com/office/powerpoint/2010/main" val="3489977420"/>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32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D2492DA-864E-4E0F-8783-5106019D3F6C}"/>
              </a:ext>
            </a:extLst>
          </p:cNvPr>
          <p:cNvSpPr>
            <a:spLocks noGrp="1"/>
          </p:cNvSpPr>
          <p:nvPr>
            <p:ph type="title"/>
          </p:nvPr>
        </p:nvSpPr>
        <p:spPr>
          <a:xfrm>
            <a:off x="838200" y="448721"/>
            <a:ext cx="4707671" cy="1225650"/>
          </a:xfrm>
        </p:spPr>
        <p:txBody>
          <a:bodyPr anchor="b">
            <a:normAutofit/>
          </a:bodyPr>
          <a:lstStyle/>
          <a:p>
            <a:r>
              <a:rPr lang="en-US" sz="3800">
                <a:ln w="22225">
                  <a:solidFill>
                    <a:srgbClr val="FFFFFF"/>
                  </a:solidFill>
                </a:ln>
                <a:solidFill>
                  <a:schemeClr val="bg1"/>
                </a:solidFill>
              </a:rPr>
              <a:t>Query to retrieve min max temperature</a:t>
            </a:r>
          </a:p>
        </p:txBody>
      </p:sp>
      <p:cxnSp>
        <p:nvCxnSpPr>
          <p:cNvPr id="2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75D566-15E1-4972-AA3D-E330F4AB78A8}"/>
              </a:ext>
            </a:extLst>
          </p:cNvPr>
          <p:cNvSpPr>
            <a:spLocks noGrp="1"/>
          </p:cNvSpPr>
          <p:nvPr>
            <p:ph idx="1"/>
          </p:nvPr>
        </p:nvSpPr>
        <p:spPr>
          <a:xfrm>
            <a:off x="897769" y="1909192"/>
            <a:ext cx="4586513" cy="3647710"/>
          </a:xfrm>
        </p:spPr>
        <p:txBody>
          <a:bodyPr anchor="ctr">
            <a:normAutofit/>
          </a:bodyPr>
          <a:lstStyle/>
          <a:p>
            <a:r>
              <a:rPr lang="en-US" sz="2000" dirty="0">
                <a:solidFill>
                  <a:schemeClr val="bg1"/>
                </a:solidFill>
              </a:rPr>
              <a:t>The minimum and maximum temperatures were retrieved. These temperatures are captured based on Celsius scale.</a:t>
            </a:r>
          </a:p>
          <a:p>
            <a:r>
              <a:rPr lang="en-US" sz="2000" dirty="0">
                <a:solidFill>
                  <a:schemeClr val="bg1"/>
                </a:solidFill>
              </a:rPr>
              <a:t>Screenshot of code used.</a:t>
            </a:r>
          </a:p>
        </p:txBody>
      </p:sp>
      <p:pic>
        <p:nvPicPr>
          <p:cNvPr id="7" name="Picture 6" descr="A screenshot of a computer&#10;&#10;Description automatically generated with medium confidence">
            <a:extLst>
              <a:ext uri="{FF2B5EF4-FFF2-40B4-BE49-F238E27FC236}">
                <a16:creationId xmlns:a16="http://schemas.microsoft.com/office/drawing/2014/main" id="{82FC954B-1603-4C2D-A78E-9AAA96C906DD}"/>
              </a:ext>
            </a:extLst>
          </p:cNvPr>
          <p:cNvPicPr>
            <a:picLocks noChangeAspect="1"/>
          </p:cNvPicPr>
          <p:nvPr/>
        </p:nvPicPr>
        <p:blipFill rotWithShape="1">
          <a:blip r:embed="rId2">
            <a:extLst>
              <a:ext uri="{28A0092B-C50C-407E-A947-70E740481C1C}">
                <a14:useLocalDpi xmlns:a14="http://schemas.microsoft.com/office/drawing/2010/main" val="0"/>
              </a:ext>
            </a:extLst>
          </a:blip>
          <a:srcRect r="11199" b="-1"/>
          <a:stretch/>
        </p:blipFill>
        <p:spPr>
          <a:xfrm>
            <a:off x="6525453" y="1"/>
            <a:ext cx="5666547" cy="3398024"/>
          </a:xfrm>
          <a:prstGeom prst="rect">
            <a:avLst/>
          </a:prstGeom>
        </p:spPr>
      </p:pic>
      <p:cxnSp>
        <p:nvCxnSpPr>
          <p:cNvPr id="29" name="Straight Connector 19">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Polar bear on ice">
            <a:extLst>
              <a:ext uri="{FF2B5EF4-FFF2-40B4-BE49-F238E27FC236}">
                <a16:creationId xmlns:a16="http://schemas.microsoft.com/office/drawing/2014/main" id="{440C5B9C-05D4-40EF-97F9-3EEC5712D84B}"/>
              </a:ext>
            </a:extLst>
          </p:cNvPr>
          <p:cNvPicPr>
            <a:picLocks noChangeAspect="1"/>
          </p:cNvPicPr>
          <p:nvPr/>
        </p:nvPicPr>
        <p:blipFill rotWithShape="1">
          <a:blip r:embed="rId3"/>
          <a:srcRect r="-2" b="8334"/>
          <a:stretch/>
        </p:blipFill>
        <p:spPr>
          <a:xfrm>
            <a:off x="6522277" y="3398024"/>
            <a:ext cx="5669723" cy="3469076"/>
          </a:xfrm>
          <a:prstGeom prst="rect">
            <a:avLst/>
          </a:prstGeom>
        </p:spPr>
      </p:pic>
    </p:spTree>
    <p:extLst>
      <p:ext uri="{BB962C8B-B14F-4D97-AF65-F5344CB8AC3E}">
        <p14:creationId xmlns:p14="http://schemas.microsoft.com/office/powerpoint/2010/main" val="326939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DEE944-D586-440A-AD5D-76F1DCF34F39}"/>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232AD42-1919-4C62-BE82-B9FC6338DAF6}"/>
              </a:ext>
            </a:extLst>
          </p:cNvPr>
          <p:cNvSpPr>
            <a:spLocks noGrp="1"/>
          </p:cNvSpPr>
          <p:nvPr>
            <p:ph type="title"/>
          </p:nvPr>
        </p:nvSpPr>
        <p:spPr>
          <a:xfrm>
            <a:off x="838200" y="365125"/>
            <a:ext cx="10515600" cy="1325563"/>
          </a:xfrm>
        </p:spPr>
        <p:txBody>
          <a:bodyPr>
            <a:normAutofit/>
          </a:bodyPr>
          <a:lstStyle/>
          <a:p>
            <a:r>
              <a:rPr lang="en-US">
                <a:solidFill>
                  <a:srgbClr val="FFFFFF"/>
                </a:solidFill>
              </a:rPr>
              <a:t>Data cleansing </a:t>
            </a:r>
          </a:p>
        </p:txBody>
      </p:sp>
      <p:sp>
        <p:nvSpPr>
          <p:cNvPr id="3" name="Content Placeholder 2">
            <a:extLst>
              <a:ext uri="{FF2B5EF4-FFF2-40B4-BE49-F238E27FC236}">
                <a16:creationId xmlns:a16="http://schemas.microsoft.com/office/drawing/2014/main" id="{7FB694C8-5E8C-4A76-9C09-4B5AE8082FBD}"/>
              </a:ext>
            </a:extLst>
          </p:cNvPr>
          <p:cNvSpPr>
            <a:spLocks noGrp="1"/>
          </p:cNvSpPr>
          <p:nvPr>
            <p:ph idx="1"/>
          </p:nvPr>
        </p:nvSpPr>
        <p:spPr>
          <a:xfrm>
            <a:off x="838200" y="1825625"/>
            <a:ext cx="10515600" cy="4351338"/>
          </a:xfrm>
        </p:spPr>
        <p:txBody>
          <a:bodyPr>
            <a:normAutofit/>
          </a:bodyPr>
          <a:lstStyle/>
          <a:p>
            <a:r>
              <a:rPr lang="en-US">
                <a:solidFill>
                  <a:srgbClr val="FFFFFF"/>
                </a:solidFill>
              </a:rPr>
              <a:t>Data output from machines may have some errors or null data. When we cleanse this data programs can automatically put it all in the correct format to be able to be read by other programs. </a:t>
            </a:r>
          </a:p>
          <a:p>
            <a:r>
              <a:rPr lang="en-US">
                <a:solidFill>
                  <a:srgbClr val="FFFFFF"/>
                </a:solidFill>
              </a:rPr>
              <a:t>A Python program reading in the data output by the Python program and saving it to a csv file so we can read it through Excel.</a:t>
            </a:r>
          </a:p>
          <a:p>
            <a:r>
              <a:rPr lang="en-US">
                <a:solidFill>
                  <a:srgbClr val="FFFFFF"/>
                </a:solidFill>
              </a:rPr>
              <a:t>We must cleanse the data of missing or null values so that all data is uniform and complete.</a:t>
            </a:r>
          </a:p>
        </p:txBody>
      </p:sp>
    </p:spTree>
    <p:extLst>
      <p:ext uri="{BB962C8B-B14F-4D97-AF65-F5344CB8AC3E}">
        <p14:creationId xmlns:p14="http://schemas.microsoft.com/office/powerpoint/2010/main" val="33041798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AE7CF2A-3DAE-467A-846D-0DD8D66E51C5}"/>
              </a:ext>
            </a:extLst>
          </p:cNvPr>
          <p:cNvSpPr>
            <a:spLocks noGrp="1"/>
          </p:cNvSpPr>
          <p:nvPr>
            <p:ph type="title"/>
          </p:nvPr>
        </p:nvSpPr>
        <p:spPr>
          <a:xfrm>
            <a:off x="838200" y="448721"/>
            <a:ext cx="4707671" cy="1225650"/>
          </a:xfrm>
        </p:spPr>
        <p:txBody>
          <a:bodyPr anchor="b">
            <a:normAutofit/>
          </a:bodyPr>
          <a:lstStyle/>
          <a:p>
            <a:r>
              <a:rPr lang="en-US" sz="2900">
                <a:solidFill>
                  <a:schemeClr val="bg1"/>
                </a:solidFill>
              </a:rPr>
              <a:t>Extracting temperature and humidity using python code</a:t>
            </a:r>
          </a:p>
        </p:txBody>
      </p:sp>
      <p:cxnSp>
        <p:nvCxnSpPr>
          <p:cNvPr id="27" name="Straight Connector 1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08F618-32E3-4958-8E0B-2ECB3CCFAAB0}"/>
              </a:ext>
            </a:extLst>
          </p:cNvPr>
          <p:cNvPicPr>
            <a:picLocks noChangeAspect="1"/>
          </p:cNvPicPr>
          <p:nvPr/>
        </p:nvPicPr>
        <p:blipFill rotWithShape="1">
          <a:blip r:embed="rId2"/>
          <a:srcRect t="18210" r="-3" b="12262"/>
          <a:stretch/>
        </p:blipFill>
        <p:spPr>
          <a:xfrm>
            <a:off x="6525453" y="1"/>
            <a:ext cx="5666547" cy="3398024"/>
          </a:xfrm>
          <a:prstGeom prst="rect">
            <a:avLst/>
          </a:prstGeom>
        </p:spPr>
      </p:pic>
      <p:cxnSp>
        <p:nvCxnSpPr>
          <p:cNvPr id="28" name="Straight Connector 18">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screenshot of a computer&#10;&#10;Description automatically generated with medium confidence">
            <a:extLst>
              <a:ext uri="{FF2B5EF4-FFF2-40B4-BE49-F238E27FC236}">
                <a16:creationId xmlns:a16="http://schemas.microsoft.com/office/drawing/2014/main" id="{7B14EB5B-8665-41E0-BEFF-B4B8DBCC99DD}"/>
              </a:ext>
            </a:extLst>
          </p:cNvPr>
          <p:cNvPicPr>
            <a:picLocks noChangeAspect="1"/>
          </p:cNvPicPr>
          <p:nvPr/>
        </p:nvPicPr>
        <p:blipFill rotWithShape="1">
          <a:blip r:embed="rId3">
            <a:extLst>
              <a:ext uri="{28A0092B-C50C-407E-A947-70E740481C1C}">
                <a14:useLocalDpi xmlns:a14="http://schemas.microsoft.com/office/drawing/2010/main" val="0"/>
              </a:ext>
            </a:extLst>
          </a:blip>
          <a:srcRect r="12152" b="-1"/>
          <a:stretch/>
        </p:blipFill>
        <p:spPr>
          <a:xfrm>
            <a:off x="6522277" y="3398024"/>
            <a:ext cx="5669723" cy="3469076"/>
          </a:xfrm>
          <a:prstGeom prst="rect">
            <a:avLst/>
          </a:prstGeom>
        </p:spPr>
      </p:pic>
      <p:graphicFrame>
        <p:nvGraphicFramePr>
          <p:cNvPr id="5" name="Content Placeholder 2">
            <a:extLst>
              <a:ext uri="{FF2B5EF4-FFF2-40B4-BE49-F238E27FC236}">
                <a16:creationId xmlns:a16="http://schemas.microsoft.com/office/drawing/2014/main" id="{E46DD235-F22C-4D1E-BC3E-CAB654E7E4F1}"/>
              </a:ext>
            </a:extLst>
          </p:cNvPr>
          <p:cNvGraphicFramePr>
            <a:graphicFrameLocks noGrp="1"/>
          </p:cNvGraphicFramePr>
          <p:nvPr>
            <p:ph idx="1"/>
            <p:extLst>
              <p:ext uri="{D42A27DB-BD31-4B8C-83A1-F6EECF244321}">
                <p14:modId xmlns:p14="http://schemas.microsoft.com/office/powerpoint/2010/main" val="3539321896"/>
              </p:ext>
            </p:extLst>
          </p:nvPr>
        </p:nvGraphicFramePr>
        <p:xfrm>
          <a:off x="897769" y="1909192"/>
          <a:ext cx="4586513" cy="3647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936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4917FD-7E85-4B10-BACC-FD5A0A370DBB}"/>
              </a:ext>
            </a:extLst>
          </p:cNvPr>
          <p:cNvPicPr>
            <a:picLocks noChangeAspect="1"/>
          </p:cNvPicPr>
          <p:nvPr/>
        </p:nvPicPr>
        <p:blipFill rotWithShape="1">
          <a:blip r:embed="rId2">
            <a:duotone>
              <a:prstClr val="black"/>
              <a:schemeClr val="tx2">
                <a:tint val="45000"/>
                <a:satMod val="400000"/>
              </a:schemeClr>
            </a:duotone>
            <a:alphaModFix amt="35000"/>
          </a:blip>
          <a:srcRect t="16070"/>
          <a:stretch/>
        </p:blipFill>
        <p:spPr>
          <a:xfrm>
            <a:off x="20" y="10"/>
            <a:ext cx="12191980" cy="6857990"/>
          </a:xfrm>
          <a:prstGeom prst="rect">
            <a:avLst/>
          </a:prstGeom>
        </p:spPr>
      </p:pic>
      <p:sp>
        <p:nvSpPr>
          <p:cNvPr id="2" name="Title 1">
            <a:extLst>
              <a:ext uri="{FF2B5EF4-FFF2-40B4-BE49-F238E27FC236}">
                <a16:creationId xmlns:a16="http://schemas.microsoft.com/office/drawing/2014/main" id="{8055DD34-D751-4887-960F-F444A56D20EC}"/>
              </a:ext>
            </a:extLst>
          </p:cNvPr>
          <p:cNvSpPr>
            <a:spLocks noGrp="1"/>
          </p:cNvSpPr>
          <p:nvPr>
            <p:ph type="title"/>
          </p:nvPr>
        </p:nvSpPr>
        <p:spPr>
          <a:xfrm>
            <a:off x="801098" y="1396289"/>
            <a:ext cx="5277333" cy="1325563"/>
          </a:xfrm>
        </p:spPr>
        <p:txBody>
          <a:bodyPr>
            <a:normAutofit/>
          </a:bodyPr>
          <a:lstStyle/>
          <a:p>
            <a:r>
              <a:rPr lang="en-US"/>
              <a:t>Data formatted in an Excel spreadsheet</a:t>
            </a:r>
          </a:p>
        </p:txBody>
      </p:sp>
      <p:sp>
        <p:nvSpPr>
          <p:cNvPr id="47"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Graphical user interface, application, table, Excel&#10;&#10;Description automatically generated">
            <a:extLst>
              <a:ext uri="{FF2B5EF4-FFF2-40B4-BE49-F238E27FC236}">
                <a16:creationId xmlns:a16="http://schemas.microsoft.com/office/drawing/2014/main" id="{F7ABA9EF-9B42-45E3-9752-7CA3CCE760F2}"/>
              </a:ext>
            </a:extLst>
          </p:cNvPr>
          <p:cNvPicPr>
            <a:picLocks noChangeAspect="1"/>
          </p:cNvPicPr>
          <p:nvPr/>
        </p:nvPicPr>
        <p:blipFill rotWithShape="1">
          <a:blip r:embed="rId3">
            <a:extLst>
              <a:ext uri="{28A0092B-C50C-407E-A947-70E740481C1C}">
                <a14:useLocalDpi xmlns:a14="http://schemas.microsoft.com/office/drawing/2010/main" val="0"/>
              </a:ext>
            </a:extLst>
          </a:blip>
          <a:srcRect r="53291" b="-1"/>
          <a:stretch/>
        </p:blipFill>
        <p:spPr>
          <a:xfrm>
            <a:off x="6893344" y="760562"/>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aphicFrame>
        <p:nvGraphicFramePr>
          <p:cNvPr id="14" name="Content Placeholder 2">
            <a:extLst>
              <a:ext uri="{FF2B5EF4-FFF2-40B4-BE49-F238E27FC236}">
                <a16:creationId xmlns:a16="http://schemas.microsoft.com/office/drawing/2014/main" id="{0EF34F4F-9A6F-447C-AEE2-4EBB4B5722AF}"/>
              </a:ext>
            </a:extLst>
          </p:cNvPr>
          <p:cNvGraphicFramePr>
            <a:graphicFrameLocks noGrp="1"/>
          </p:cNvGraphicFramePr>
          <p:nvPr>
            <p:ph idx="1"/>
            <p:extLst>
              <p:ext uri="{D42A27DB-BD31-4B8C-83A1-F6EECF244321}">
                <p14:modId xmlns:p14="http://schemas.microsoft.com/office/powerpoint/2010/main" val="3980389453"/>
              </p:ext>
            </p:extLst>
          </p:nvPr>
        </p:nvGraphicFramePr>
        <p:xfrm>
          <a:off x="805543" y="2871982"/>
          <a:ext cx="5272888" cy="3181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421572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A picture of an electromagnetic radiation">
            <a:extLst>
              <a:ext uri="{FF2B5EF4-FFF2-40B4-BE49-F238E27FC236}">
                <a16:creationId xmlns:a16="http://schemas.microsoft.com/office/drawing/2014/main" id="{0F65FB4B-1F08-4947-AD30-CC4548CA8C46}"/>
              </a:ext>
            </a:extLst>
          </p:cNvPr>
          <p:cNvPicPr>
            <a:picLocks noChangeAspect="1"/>
          </p:cNvPicPr>
          <p:nvPr/>
        </p:nvPicPr>
        <p:blipFill rotWithShape="1">
          <a:blip r:embed="rId2">
            <a:alphaModFix amt="35000"/>
          </a:blip>
          <a:srcRect t="9753" b="6292"/>
          <a:stretch/>
        </p:blipFill>
        <p:spPr>
          <a:xfrm>
            <a:off x="20" y="10"/>
            <a:ext cx="12191980" cy="6857990"/>
          </a:xfrm>
          <a:prstGeom prst="rect">
            <a:avLst/>
          </a:prstGeom>
        </p:spPr>
      </p:pic>
      <p:sp>
        <p:nvSpPr>
          <p:cNvPr id="2" name="Title 1">
            <a:extLst>
              <a:ext uri="{FF2B5EF4-FFF2-40B4-BE49-F238E27FC236}">
                <a16:creationId xmlns:a16="http://schemas.microsoft.com/office/drawing/2014/main" id="{8B4AD88B-D9AB-4005-949F-2D22EF9EC3C3}"/>
              </a:ext>
            </a:extLst>
          </p:cNvPr>
          <p:cNvSpPr>
            <a:spLocks noGrp="1"/>
          </p:cNvSpPr>
          <p:nvPr>
            <p:ph type="title"/>
          </p:nvPr>
        </p:nvSpPr>
        <p:spPr>
          <a:xfrm>
            <a:off x="838200" y="365125"/>
            <a:ext cx="10515600" cy="1325563"/>
          </a:xfrm>
        </p:spPr>
        <p:txBody>
          <a:bodyPr>
            <a:normAutofit/>
          </a:bodyPr>
          <a:lstStyle/>
          <a:p>
            <a:r>
              <a:rPr lang="en-US">
                <a:solidFill>
                  <a:srgbClr val="FFFFFF"/>
                </a:solidFill>
              </a:rPr>
              <a:t>Data visualization</a:t>
            </a:r>
          </a:p>
        </p:txBody>
      </p:sp>
      <p:sp>
        <p:nvSpPr>
          <p:cNvPr id="3" name="Content Placeholder 2">
            <a:extLst>
              <a:ext uri="{FF2B5EF4-FFF2-40B4-BE49-F238E27FC236}">
                <a16:creationId xmlns:a16="http://schemas.microsoft.com/office/drawing/2014/main" id="{1E4DDF48-9ABB-47DB-BECA-CDE7CCC7A955}"/>
              </a:ext>
            </a:extLst>
          </p:cNvPr>
          <p:cNvSpPr>
            <a:spLocks noGrp="1"/>
          </p:cNvSpPr>
          <p:nvPr>
            <p:ph idx="1"/>
          </p:nvPr>
        </p:nvSpPr>
        <p:spPr>
          <a:xfrm>
            <a:off x="838200" y="1825625"/>
            <a:ext cx="10515600" cy="4351338"/>
          </a:xfrm>
        </p:spPr>
        <p:txBody>
          <a:bodyPr>
            <a:normAutofit/>
          </a:bodyPr>
          <a:lstStyle/>
          <a:p>
            <a:r>
              <a:rPr lang="en-US">
                <a:solidFill>
                  <a:srgbClr val="FFFFFF"/>
                </a:solidFill>
              </a:rPr>
              <a:t>A line chart was developed in Excel showing the temperature and humidity over period 1</a:t>
            </a:r>
          </a:p>
        </p:txBody>
      </p:sp>
      <p:graphicFrame>
        <p:nvGraphicFramePr>
          <p:cNvPr id="6" name="Picture Placeholder 4">
            <a:extLst>
              <a:ext uri="{FF2B5EF4-FFF2-40B4-BE49-F238E27FC236}">
                <a16:creationId xmlns:a16="http://schemas.microsoft.com/office/drawing/2014/main" id="{0A02DC76-D55F-4EDF-844A-81881C8DA329}"/>
              </a:ext>
            </a:extLst>
          </p:cNvPr>
          <p:cNvGraphicFramePr>
            <a:graphicFrameLocks noGrp="1"/>
          </p:cNvGraphicFramePr>
          <p:nvPr>
            <p:extLst>
              <p:ext uri="{D42A27DB-BD31-4B8C-83A1-F6EECF244321}">
                <p14:modId xmlns:p14="http://schemas.microsoft.com/office/powerpoint/2010/main" val="3820068292"/>
              </p:ext>
            </p:extLst>
          </p:nvPr>
        </p:nvGraphicFramePr>
        <p:xfrm>
          <a:off x="5600700" y="2020019"/>
          <a:ext cx="61722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37846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Graph">
            <a:extLst>
              <a:ext uri="{FF2B5EF4-FFF2-40B4-BE49-F238E27FC236}">
                <a16:creationId xmlns:a16="http://schemas.microsoft.com/office/drawing/2014/main" id="{E7098261-F2BA-4D3F-AFA1-5B9B5948A53E}"/>
              </a:ext>
            </a:extLst>
          </p:cNvPr>
          <p:cNvPicPr>
            <a:picLocks noChangeAspect="1"/>
          </p:cNvPicPr>
          <p:nvPr/>
        </p:nvPicPr>
        <p:blipFill rotWithShape="1">
          <a:blip r:embed="rId2">
            <a:alphaModFix amt="35000"/>
          </a:blip>
          <a:srcRect t="3981" b="6019"/>
          <a:stretch/>
        </p:blipFill>
        <p:spPr>
          <a:xfrm>
            <a:off x="20" y="1"/>
            <a:ext cx="12191980" cy="6857999"/>
          </a:xfrm>
          <a:prstGeom prst="rect">
            <a:avLst/>
          </a:prstGeom>
        </p:spPr>
      </p:pic>
      <p:sp>
        <p:nvSpPr>
          <p:cNvPr id="2" name="Title 1">
            <a:extLst>
              <a:ext uri="{FF2B5EF4-FFF2-40B4-BE49-F238E27FC236}">
                <a16:creationId xmlns:a16="http://schemas.microsoft.com/office/drawing/2014/main" id="{AA07329A-86EB-4989-9F57-6FB0B48692CE}"/>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Data analytics</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62EC53-0222-4912-BE24-4F0927FFBAE1}"/>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Python data analytics modules allow users to develop charts and graphs depicting data.</a:t>
            </a:r>
          </a:p>
          <a:p>
            <a:r>
              <a:rPr lang="en-US" sz="2000">
                <a:solidFill>
                  <a:srgbClr val="FFFFFF"/>
                </a:solidFill>
              </a:rPr>
              <a:t>The data sets can be manipulated as well as saved into tabular format.</a:t>
            </a:r>
          </a:p>
          <a:p>
            <a:r>
              <a:rPr lang="en-US" sz="2000">
                <a:solidFill>
                  <a:srgbClr val="FFFFFF"/>
                </a:solidFill>
              </a:rPr>
              <a:t>The data analytics modules are available as part of anaconda.</a:t>
            </a:r>
          </a:p>
          <a:p>
            <a:r>
              <a:rPr lang="en-US" sz="2000">
                <a:solidFill>
                  <a:srgbClr val="FFFFFF"/>
                </a:solidFill>
              </a:rPr>
              <a:t>Several plot charts were generated looking at humidity and temperature. </a:t>
            </a:r>
          </a:p>
          <a:p>
            <a:r>
              <a:rPr lang="en-US" sz="2000">
                <a:solidFill>
                  <a:srgbClr val="FFFFFF"/>
                </a:solidFill>
              </a:rPr>
              <a:t>Then a prediction was made about the data.</a:t>
            </a:r>
          </a:p>
          <a:p>
            <a:endParaRPr lang="en-US" sz="2000">
              <a:solidFill>
                <a:srgbClr val="FFFFFF"/>
              </a:solidFill>
            </a:endParaRPr>
          </a:p>
        </p:txBody>
      </p:sp>
    </p:spTree>
    <p:extLst>
      <p:ext uri="{BB962C8B-B14F-4D97-AF65-F5344CB8AC3E}">
        <p14:creationId xmlns:p14="http://schemas.microsoft.com/office/powerpoint/2010/main" val="385239086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15">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7F391B-35FF-44F2-B0E5-74F82E3F3A05}"/>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Charts</a:t>
            </a:r>
          </a:p>
        </p:txBody>
      </p:sp>
      <p:pic>
        <p:nvPicPr>
          <p:cNvPr id="5" name="Picture 4">
            <a:extLst>
              <a:ext uri="{FF2B5EF4-FFF2-40B4-BE49-F238E27FC236}">
                <a16:creationId xmlns:a16="http://schemas.microsoft.com/office/drawing/2014/main" id="{76EC6109-ADF8-47E9-B86C-6E9A0E1CB9B8}"/>
              </a:ext>
            </a:extLst>
          </p:cNvPr>
          <p:cNvPicPr>
            <a:picLocks noChangeAspect="1"/>
          </p:cNvPicPr>
          <p:nvPr/>
        </p:nvPicPr>
        <p:blipFill rotWithShape="1">
          <a:blip r:embed="rId2"/>
          <a:srcRect t="20261" r="-1" b="4569"/>
          <a:stretch/>
        </p:blipFill>
        <p:spPr>
          <a:xfrm>
            <a:off x="317635" y="299363"/>
            <a:ext cx="4160452" cy="3049204"/>
          </a:xfrm>
          <a:prstGeom prst="rect">
            <a:avLst/>
          </a:prstGeom>
        </p:spPr>
      </p:pic>
      <p:pic>
        <p:nvPicPr>
          <p:cNvPr id="8" name="Picture 7">
            <a:extLst>
              <a:ext uri="{FF2B5EF4-FFF2-40B4-BE49-F238E27FC236}">
                <a16:creationId xmlns:a16="http://schemas.microsoft.com/office/drawing/2014/main" id="{5C3C54E8-2DD1-44DE-A62C-1D1E3EBCCBED}"/>
              </a:ext>
            </a:extLst>
          </p:cNvPr>
          <p:cNvPicPr>
            <a:picLocks noChangeAspect="1"/>
          </p:cNvPicPr>
          <p:nvPr/>
        </p:nvPicPr>
        <p:blipFill rotWithShape="1">
          <a:blip r:embed="rId3"/>
          <a:srcRect t="10575" r="2" b="32998"/>
          <a:stretch/>
        </p:blipFill>
        <p:spPr>
          <a:xfrm>
            <a:off x="4654296" y="299363"/>
            <a:ext cx="7217085" cy="3008188"/>
          </a:xfrm>
          <a:prstGeom prst="rect">
            <a:avLst/>
          </a:prstGeom>
        </p:spPr>
      </p:pic>
      <p:cxnSp>
        <p:nvCxnSpPr>
          <p:cNvPr id="34" name="Straight Connector 17">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D3F83FAE-2E58-421D-8E1C-FB8895644D05}"/>
              </a:ext>
            </a:extLst>
          </p:cNvPr>
          <p:cNvPicPr>
            <a:picLocks noGrp="1" noChangeAspect="1"/>
          </p:cNvPicPr>
          <p:nvPr>
            <p:ph idx="1"/>
          </p:nvPr>
        </p:nvPicPr>
        <p:blipFill rotWithShape="1">
          <a:blip r:embed="rId4"/>
          <a:srcRect t="1508" r="4" b="4"/>
          <a:stretch/>
        </p:blipFill>
        <p:spPr>
          <a:xfrm>
            <a:off x="317635" y="3509433"/>
            <a:ext cx="4160452" cy="3026833"/>
          </a:xfrm>
          <a:prstGeom prst="rect">
            <a:avLst/>
          </a:prstGeom>
        </p:spPr>
      </p:pic>
    </p:spTree>
    <p:extLst>
      <p:ext uri="{BB962C8B-B14F-4D97-AF65-F5344CB8AC3E}">
        <p14:creationId xmlns:p14="http://schemas.microsoft.com/office/powerpoint/2010/main" val="327157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E5D9A635-99B9-427D-A9A9-41505A36900A}"/>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1E296CB-B50C-4F68-B990-9D363F31C366}"/>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Introduction</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B778E3-BB02-44B9-9DE4-A32CFDEA7179}"/>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Data is growing exponentially with increasing demands.</a:t>
            </a:r>
          </a:p>
          <a:p>
            <a:r>
              <a:rPr lang="en-US" sz="2000">
                <a:solidFill>
                  <a:srgbClr val="FFFFFF"/>
                </a:solidFill>
              </a:rPr>
              <a:t>This project will show how we were able to use a cloud-based system to gather and use temperature and humidity data.</a:t>
            </a:r>
          </a:p>
          <a:p>
            <a:r>
              <a:rPr lang="en-US" sz="2000">
                <a:solidFill>
                  <a:srgbClr val="FFFFFF"/>
                </a:solidFill>
              </a:rPr>
              <a:t>We will then analyze this data using programming and data analytics.</a:t>
            </a:r>
          </a:p>
          <a:p>
            <a:endParaRPr lang="en-US" sz="2000">
              <a:solidFill>
                <a:srgbClr val="FFFFFF"/>
              </a:solidFill>
            </a:endParaRPr>
          </a:p>
        </p:txBody>
      </p:sp>
    </p:spTree>
    <p:extLst>
      <p:ext uri="{BB962C8B-B14F-4D97-AF65-F5344CB8AC3E}">
        <p14:creationId xmlns:p14="http://schemas.microsoft.com/office/powerpoint/2010/main" val="389525003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6CFC84B2-9D73-4DD6-BF58-ABAE85D69498}"/>
              </a:ext>
            </a:extLst>
          </p:cNvPr>
          <p:cNvPicPr>
            <a:picLocks noChangeAspect="1"/>
          </p:cNvPicPr>
          <p:nvPr/>
        </p:nvPicPr>
        <p:blipFill rotWithShape="1">
          <a:blip r:embed="rId2">
            <a:alphaModFix amt="35000"/>
          </a:blip>
          <a:srcRect b="6639"/>
          <a:stretch/>
        </p:blipFill>
        <p:spPr>
          <a:xfrm>
            <a:off x="20" y="10"/>
            <a:ext cx="12191980" cy="6857990"/>
          </a:xfrm>
          <a:prstGeom prst="rect">
            <a:avLst/>
          </a:prstGeom>
        </p:spPr>
      </p:pic>
      <p:sp>
        <p:nvSpPr>
          <p:cNvPr id="2" name="Title 1">
            <a:extLst>
              <a:ext uri="{FF2B5EF4-FFF2-40B4-BE49-F238E27FC236}">
                <a16:creationId xmlns:a16="http://schemas.microsoft.com/office/drawing/2014/main" id="{C64A6BCE-AD38-4A8D-8A5A-E6F5B79E2A30}"/>
              </a:ext>
            </a:extLst>
          </p:cNvPr>
          <p:cNvSpPr>
            <a:spLocks noGrp="1"/>
          </p:cNvSpPr>
          <p:nvPr>
            <p:ph type="title"/>
          </p:nvPr>
        </p:nvSpPr>
        <p:spPr>
          <a:xfrm>
            <a:off x="838200" y="365125"/>
            <a:ext cx="10515600" cy="1325563"/>
          </a:xfrm>
        </p:spPr>
        <p:txBody>
          <a:bodyPr>
            <a:normAutofit/>
          </a:bodyPr>
          <a:lstStyle/>
          <a:p>
            <a:r>
              <a:rPr lang="en-US">
                <a:solidFill>
                  <a:srgbClr val="FFFFFF"/>
                </a:solidFill>
              </a:rPr>
              <a:t>Analysis</a:t>
            </a:r>
          </a:p>
        </p:txBody>
      </p:sp>
      <p:sp>
        <p:nvSpPr>
          <p:cNvPr id="3" name="Content Placeholder 2">
            <a:extLst>
              <a:ext uri="{FF2B5EF4-FFF2-40B4-BE49-F238E27FC236}">
                <a16:creationId xmlns:a16="http://schemas.microsoft.com/office/drawing/2014/main" id="{35821008-FF2B-4A90-B49B-5AF5FB51E529}"/>
              </a:ext>
            </a:extLst>
          </p:cNvPr>
          <p:cNvSpPr>
            <a:spLocks noGrp="1"/>
          </p:cNvSpPr>
          <p:nvPr>
            <p:ph idx="1"/>
          </p:nvPr>
        </p:nvSpPr>
        <p:spPr>
          <a:xfrm>
            <a:off x="838200" y="1825625"/>
            <a:ext cx="10515600" cy="4351338"/>
          </a:xfrm>
        </p:spPr>
        <p:txBody>
          <a:bodyPr>
            <a:normAutofit/>
          </a:bodyPr>
          <a:lstStyle/>
          <a:p>
            <a:r>
              <a:rPr lang="en-US" dirty="0">
                <a:solidFill>
                  <a:srgbClr val="FFFFFF"/>
                </a:solidFill>
              </a:rPr>
              <a:t>The next step in analysis is developing a question and reviewing the data to answer the question. A chart can be used to visualize the data.</a:t>
            </a:r>
          </a:p>
          <a:p>
            <a:endParaRPr lang="en-US" dirty="0">
              <a:solidFill>
                <a:srgbClr val="FFFFFF"/>
              </a:solidFill>
            </a:endParaRPr>
          </a:p>
        </p:txBody>
      </p:sp>
    </p:spTree>
    <p:extLst>
      <p:ext uri="{BB962C8B-B14F-4D97-AF65-F5344CB8AC3E}">
        <p14:creationId xmlns:p14="http://schemas.microsoft.com/office/powerpoint/2010/main" val="38885594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Programming data on computer monitor">
            <a:extLst>
              <a:ext uri="{FF2B5EF4-FFF2-40B4-BE49-F238E27FC236}">
                <a16:creationId xmlns:a16="http://schemas.microsoft.com/office/drawing/2014/main" id="{ECDEC7D2-4EFA-4DF9-BAC2-032C4F60F3BA}"/>
              </a:ext>
            </a:extLst>
          </p:cNvPr>
          <p:cNvPicPr>
            <a:picLocks noGrp="1" noChangeAspect="1"/>
          </p:cNvPicPr>
          <p:nvPr>
            <p:ph idx="1"/>
          </p:nvPr>
        </p:nvPicPr>
        <p:blipFill rotWithShape="1">
          <a:blip r:embed="rId2"/>
          <a:srcRect l="132" t="4938" r="10775" b="1"/>
          <a:stretch/>
        </p:blipFill>
        <p:spPr>
          <a:xfrm>
            <a:off x="2562726" y="1"/>
            <a:ext cx="9629274" cy="6857999"/>
          </a:xfrm>
          <a:prstGeom prst="rect">
            <a:avLst/>
          </a:prstGeom>
        </p:spPr>
      </p:pic>
      <p:sp>
        <p:nvSpPr>
          <p:cNvPr id="28" name="Freeform: Shape 14">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16">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EFC355-082B-49BD-84A5-C0086039918C}"/>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a:t>Code</a:t>
            </a:r>
          </a:p>
        </p:txBody>
      </p:sp>
      <p:sp>
        <p:nvSpPr>
          <p:cNvPr id="30" name="TextBox 9">
            <a:extLst>
              <a:ext uri="{FF2B5EF4-FFF2-40B4-BE49-F238E27FC236}">
                <a16:creationId xmlns:a16="http://schemas.microsoft.com/office/drawing/2014/main" id="{1AB81E90-FA93-474F-B162-545DD9C30F43}"/>
              </a:ext>
            </a:extLst>
          </p:cNvPr>
          <p:cNvSpPr txBox="1"/>
          <p:nvPr/>
        </p:nvSpPr>
        <p:spPr>
          <a:xfrm>
            <a:off x="3048000" y="1861798"/>
            <a:ext cx="6096000" cy="3139321"/>
          </a:xfrm>
          <a:prstGeom prst="rect">
            <a:avLst/>
          </a:prstGeom>
          <a:noFill/>
        </p:spPr>
        <p:txBody>
          <a:bodyPr wrap="square">
            <a:spAutoFit/>
          </a:bodyPr>
          <a:lstStyle/>
          <a:p>
            <a:pPr>
              <a:spcAft>
                <a:spcPts val="600"/>
              </a:spcAft>
            </a:pPr>
            <a:r>
              <a:rPr lang="en-US"/>
              <a:t>#Purpose: Create box plot for period 2 data</a:t>
            </a:r>
          </a:p>
          <a:p>
            <a:pPr>
              <a:spcAft>
                <a:spcPts val="600"/>
              </a:spcAft>
            </a:pPr>
            <a:r>
              <a:rPr lang="en-US"/>
              <a:t>#Name: Charles Toohey</a:t>
            </a:r>
          </a:p>
          <a:p>
            <a:pPr>
              <a:spcAft>
                <a:spcPts val="600"/>
              </a:spcAft>
            </a:pPr>
            <a:r>
              <a:rPr lang="en-US"/>
              <a:t>#Date: 02-13-2022</a:t>
            </a:r>
          </a:p>
          <a:p>
            <a:pPr>
              <a:spcAft>
                <a:spcPts val="600"/>
              </a:spcAft>
            </a:pPr>
            <a:r>
              <a:rPr lang="en-US"/>
              <a:t>import pandas as pd</a:t>
            </a:r>
          </a:p>
          <a:p>
            <a:pPr>
              <a:spcAft>
                <a:spcPts val="600"/>
              </a:spcAft>
            </a:pPr>
            <a:r>
              <a:rPr lang="en-US"/>
              <a:t>import </a:t>
            </a:r>
            <a:r>
              <a:rPr lang="en-US" err="1"/>
              <a:t>matplotlib.pyplot</a:t>
            </a:r>
            <a:r>
              <a:rPr lang="en-US"/>
              <a:t> as </a:t>
            </a:r>
            <a:r>
              <a:rPr lang="en-US" err="1"/>
              <a:t>plt</a:t>
            </a:r>
            <a:endParaRPr lang="en-US"/>
          </a:p>
          <a:p>
            <a:pPr>
              <a:spcAft>
                <a:spcPts val="600"/>
              </a:spcAft>
            </a:pPr>
            <a:r>
              <a:rPr lang="en-US"/>
              <a:t>df2 = </a:t>
            </a:r>
            <a:r>
              <a:rPr lang="en-US" err="1"/>
              <a:t>pd.read_csv</a:t>
            </a:r>
            <a:r>
              <a:rPr lang="en-US"/>
              <a:t>("formatdata2.csv")</a:t>
            </a:r>
          </a:p>
          <a:p>
            <a:pPr>
              <a:spcAft>
                <a:spcPts val="600"/>
              </a:spcAft>
            </a:pPr>
            <a:r>
              <a:rPr lang="en-US"/>
              <a:t>df2.boxplot(); </a:t>
            </a:r>
            <a:r>
              <a:rPr lang="en-US" err="1"/>
              <a:t>plt.suptitle</a:t>
            </a:r>
            <a:r>
              <a:rPr lang="en-US"/>
              <a:t>('Period 2 box plot')</a:t>
            </a:r>
          </a:p>
          <a:p>
            <a:pPr>
              <a:spcAft>
                <a:spcPts val="600"/>
              </a:spcAft>
            </a:pPr>
            <a:r>
              <a:rPr lang="en-US" err="1"/>
              <a:t>plt.show</a:t>
            </a:r>
            <a:r>
              <a:rPr lang="en-US"/>
              <a:t>()</a:t>
            </a:r>
          </a:p>
          <a:p>
            <a:pPr>
              <a:spcAft>
                <a:spcPts val="600"/>
              </a:spcAft>
            </a:pPr>
            <a:r>
              <a:rPr lang="en-US"/>
              <a:t>print(df2.info())</a:t>
            </a:r>
          </a:p>
          <a:p>
            <a:pPr>
              <a:spcAft>
                <a:spcPts val="600"/>
              </a:spcAft>
            </a:pPr>
            <a:r>
              <a:rPr lang="en-US"/>
              <a:t>print(df2.describe())</a:t>
            </a:r>
          </a:p>
          <a:p>
            <a:pPr>
              <a:spcAft>
                <a:spcPts val="600"/>
              </a:spcAft>
            </a:pPr>
            <a:r>
              <a:rPr lang="en-US"/>
              <a:t>print("The median is",df2.median())</a:t>
            </a:r>
          </a:p>
        </p:txBody>
      </p:sp>
    </p:spTree>
    <p:extLst>
      <p:ext uri="{BB962C8B-B14F-4D97-AF65-F5344CB8AC3E}">
        <p14:creationId xmlns:p14="http://schemas.microsoft.com/office/powerpoint/2010/main" val="200544530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lue arrows pointing at a red button">
            <a:extLst>
              <a:ext uri="{FF2B5EF4-FFF2-40B4-BE49-F238E27FC236}">
                <a16:creationId xmlns:a16="http://schemas.microsoft.com/office/drawing/2014/main" id="{1BDA09E4-BEDA-4DD6-877A-7F8A11ED401B}"/>
              </a:ext>
            </a:extLst>
          </p:cNvPr>
          <p:cNvPicPr>
            <a:picLocks noChangeAspect="1"/>
          </p:cNvPicPr>
          <p:nvPr/>
        </p:nvPicPr>
        <p:blipFill rotWithShape="1">
          <a:blip r:embed="rId2"/>
          <a:srcRect l="10705" r="10704" b="-1"/>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C11C79-2FDA-4FAC-B3C4-AC598E6DA1C2}"/>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Prediction</a:t>
            </a:r>
          </a:p>
        </p:txBody>
      </p:sp>
      <p:sp>
        <p:nvSpPr>
          <p:cNvPr id="6" name="TextBox 5">
            <a:extLst>
              <a:ext uri="{FF2B5EF4-FFF2-40B4-BE49-F238E27FC236}">
                <a16:creationId xmlns:a16="http://schemas.microsoft.com/office/drawing/2014/main" id="{E115859D-BBF6-45D2-BF41-AB7B0863A37B}"/>
              </a:ext>
            </a:extLst>
          </p:cNvPr>
          <p:cNvSpPr txBox="1"/>
          <p:nvPr/>
        </p:nvSpPr>
        <p:spPr>
          <a:xfrm>
            <a:off x="804672" y="2022601"/>
            <a:ext cx="3941499" cy="415436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a:t>Develop a prediction based on the data. What variations in temperature and humidity do you expect over the next few hours or days? How would humidity change if temperature goes up or down?</a:t>
            </a:r>
          </a:p>
          <a:p>
            <a:pPr indent="-228600">
              <a:lnSpc>
                <a:spcPct val="90000"/>
              </a:lnSpc>
              <a:spcAft>
                <a:spcPts val="600"/>
              </a:spcAft>
              <a:buFont typeface="Arial" panose="020B0604020202020204" pitchFamily="34" charset="0"/>
              <a:buChar char="•"/>
            </a:pPr>
            <a:r>
              <a:rPr lang="en-US" sz="1900"/>
              <a:t>Based on the data that has been provided in the charts previously noted it is in my own opinion that over the next few months we will see slight increases in temperature. With this change in temperature, the graph also shows that we should expect a decrease in the humidity based on previous data. </a:t>
            </a:r>
          </a:p>
        </p:txBody>
      </p:sp>
    </p:spTree>
    <p:extLst>
      <p:ext uri="{BB962C8B-B14F-4D97-AF65-F5344CB8AC3E}">
        <p14:creationId xmlns:p14="http://schemas.microsoft.com/office/powerpoint/2010/main" val="321237262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walking up a stairs">
            <a:extLst>
              <a:ext uri="{FF2B5EF4-FFF2-40B4-BE49-F238E27FC236}">
                <a16:creationId xmlns:a16="http://schemas.microsoft.com/office/drawing/2014/main" id="{97FFE486-4D49-4FE5-A646-DEAFC3D56347}"/>
              </a:ext>
            </a:extLst>
          </p:cNvPr>
          <p:cNvPicPr>
            <a:picLocks noChangeAspect="1"/>
          </p:cNvPicPr>
          <p:nvPr/>
        </p:nvPicPr>
        <p:blipFill rotWithShape="1">
          <a:blip r:embed="rId2"/>
          <a:srcRect l="10705" r="10704" b="-1"/>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B974DC-E7A4-4381-80FD-DFFE08DB0CAB}"/>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Challenges</a:t>
            </a:r>
          </a:p>
        </p:txBody>
      </p:sp>
      <p:sp>
        <p:nvSpPr>
          <p:cNvPr id="6" name="TextBox 5">
            <a:extLst>
              <a:ext uri="{FF2B5EF4-FFF2-40B4-BE49-F238E27FC236}">
                <a16:creationId xmlns:a16="http://schemas.microsoft.com/office/drawing/2014/main" id="{949C10BA-9AC0-4C79-B8DB-5DEDACB0B8B0}"/>
              </a:ext>
            </a:extLst>
          </p:cNvPr>
          <p:cNvSpPr txBox="1"/>
          <p:nvPr/>
        </p:nvSpPr>
        <p:spPr>
          <a:xfrm>
            <a:off x="804672" y="2022601"/>
            <a:ext cx="3941499" cy="4154361"/>
          </a:xfrm>
          <a:prstGeom prst="rect">
            <a:avLst/>
          </a:prstGeom>
        </p:spPr>
        <p:txBody>
          <a:bodyPr vert="horz" lIns="91440" tIns="45720" rIns="91440" bIns="45720" rtlCol="0">
            <a:normAutofit/>
          </a:bodyPr>
          <a:lstStyle/>
          <a:p>
            <a:pPr marL="0" marR="0" indent="-228600">
              <a:lnSpc>
                <a:spcPct val="90000"/>
              </a:lnSpc>
              <a:spcBef>
                <a:spcPts val="0"/>
              </a:spcBef>
              <a:spcAft>
                <a:spcPts val="800"/>
              </a:spcAft>
              <a:buFont typeface="Arial" panose="020B0604020202020204" pitchFamily="34" charset="0"/>
              <a:buChar char="•"/>
            </a:pPr>
            <a:r>
              <a:rPr lang="en-US" sz="1900" dirty="0">
                <a:effectLst/>
              </a:rPr>
              <a:t>Some of the challenges that I have encountered in this journey would have to be making sure everything was organized properly in the class folder to be able to have everything work together because the database had to be in the same file, and I was having trouble at first before I realized the mistake. </a:t>
            </a:r>
          </a:p>
          <a:p>
            <a:pPr marL="0" marR="0" indent="-228600">
              <a:lnSpc>
                <a:spcPct val="90000"/>
              </a:lnSpc>
              <a:spcBef>
                <a:spcPts val="0"/>
              </a:spcBef>
              <a:spcAft>
                <a:spcPts val="800"/>
              </a:spcAft>
              <a:buFont typeface="Arial" panose="020B0604020202020204" pitchFamily="34" charset="0"/>
              <a:buChar char="•"/>
            </a:pPr>
            <a:r>
              <a:rPr lang="en-US" sz="1900" dirty="0">
                <a:effectLst/>
              </a:rPr>
              <a:t>Another challenge was the Excel program, I have not had to use a spreadsheet in many years so working with Microsoft excel for the first time since high school was a little challenging at first.</a:t>
            </a:r>
          </a:p>
        </p:txBody>
      </p:sp>
    </p:spTree>
    <p:extLst>
      <p:ext uri="{BB962C8B-B14F-4D97-AF65-F5344CB8AC3E}">
        <p14:creationId xmlns:p14="http://schemas.microsoft.com/office/powerpoint/2010/main" val="230919692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5B15C9-0AF8-4954-934B-80DF8A49C4B7}"/>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9910B60-B4DD-4CA5-B998-32199ED47D9C}"/>
              </a:ext>
            </a:extLst>
          </p:cNvPr>
          <p:cNvSpPr>
            <a:spLocks noGrp="1"/>
          </p:cNvSpPr>
          <p:nvPr>
            <p:ph type="title"/>
          </p:nvPr>
        </p:nvSpPr>
        <p:spPr>
          <a:xfrm>
            <a:off x="838200" y="365125"/>
            <a:ext cx="10515600" cy="1325563"/>
          </a:xfrm>
        </p:spPr>
        <p:txBody>
          <a:bodyPr>
            <a:normAutofit/>
          </a:bodyPr>
          <a:lstStyle/>
          <a:p>
            <a:r>
              <a:rPr lang="en-US">
                <a:solidFill>
                  <a:srgbClr val="FFFFFF"/>
                </a:solidFill>
              </a:rPr>
              <a:t>Career skills</a:t>
            </a:r>
          </a:p>
        </p:txBody>
      </p:sp>
      <p:graphicFrame>
        <p:nvGraphicFramePr>
          <p:cNvPr id="5" name="Content Placeholder 2">
            <a:extLst>
              <a:ext uri="{FF2B5EF4-FFF2-40B4-BE49-F238E27FC236}">
                <a16:creationId xmlns:a16="http://schemas.microsoft.com/office/drawing/2014/main" id="{592CB72C-758B-4723-9011-88796C9262A1}"/>
              </a:ext>
            </a:extLst>
          </p:cNvPr>
          <p:cNvGraphicFramePr>
            <a:graphicFrameLocks noGrp="1"/>
          </p:cNvGraphicFramePr>
          <p:nvPr>
            <p:ph idx="1"/>
            <p:extLst>
              <p:ext uri="{D42A27DB-BD31-4B8C-83A1-F6EECF244321}">
                <p14:modId xmlns:p14="http://schemas.microsoft.com/office/powerpoint/2010/main" val="4647876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55702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C7888EA6-AB6F-4F4B-B303-0AB6C82682EC}"/>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655B84B-A586-42D7-A197-91603A49D922}"/>
              </a:ext>
            </a:extLst>
          </p:cNvPr>
          <p:cNvSpPr>
            <a:spLocks noGrp="1"/>
          </p:cNvSpPr>
          <p:nvPr>
            <p:ph type="title"/>
          </p:nvPr>
        </p:nvSpPr>
        <p:spPr>
          <a:xfrm>
            <a:off x="838200" y="365125"/>
            <a:ext cx="10515600" cy="1325563"/>
          </a:xfrm>
        </p:spPr>
        <p:txBody>
          <a:bodyPr>
            <a:normAutofit/>
          </a:bodyPr>
          <a:lstStyle/>
          <a:p>
            <a:r>
              <a:rPr lang="en-US">
                <a:solidFill>
                  <a:srgbClr val="FFFFFF"/>
                </a:solidFill>
              </a:rPr>
              <a:t>Conclusion</a:t>
            </a:r>
          </a:p>
        </p:txBody>
      </p:sp>
      <p:sp>
        <p:nvSpPr>
          <p:cNvPr id="3" name="Content Placeholder 2">
            <a:extLst>
              <a:ext uri="{FF2B5EF4-FFF2-40B4-BE49-F238E27FC236}">
                <a16:creationId xmlns:a16="http://schemas.microsoft.com/office/drawing/2014/main" id="{2F2CCB22-0135-4283-B5AA-D7057EE9842C}"/>
              </a:ext>
            </a:extLst>
          </p:cNvPr>
          <p:cNvSpPr>
            <a:spLocks noGrp="1"/>
          </p:cNvSpPr>
          <p:nvPr>
            <p:ph idx="1"/>
          </p:nvPr>
        </p:nvSpPr>
        <p:spPr>
          <a:xfrm>
            <a:off x="838200" y="1825625"/>
            <a:ext cx="10515600" cy="4351338"/>
          </a:xfrm>
        </p:spPr>
        <p:txBody>
          <a:bodyPr>
            <a:normAutofit/>
          </a:bodyPr>
          <a:lstStyle/>
          <a:p>
            <a:r>
              <a:rPr lang="en-US" dirty="0">
                <a:solidFill>
                  <a:srgbClr val="FFFFFF"/>
                </a:solidFill>
              </a:rPr>
              <a:t>This project covers many fundamental topics of programming with data by using data gathered from a cloud service to perform data analytics operations. </a:t>
            </a:r>
          </a:p>
          <a:p>
            <a:r>
              <a:rPr lang="en-US" dirty="0">
                <a:solidFill>
                  <a:srgbClr val="FFFFFF"/>
                </a:solidFill>
              </a:rPr>
              <a:t>Building this project provided a hands-on learning experience to put into practice the topics covered in this course.</a:t>
            </a:r>
          </a:p>
        </p:txBody>
      </p:sp>
    </p:spTree>
    <p:extLst>
      <p:ext uri="{BB962C8B-B14F-4D97-AF65-F5344CB8AC3E}">
        <p14:creationId xmlns:p14="http://schemas.microsoft.com/office/powerpoint/2010/main" val="56683876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047D1-0DD7-4485-A75D-1B982582E9BC}"/>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Thank you all!</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547BF15C-D649-42F8-913D-8DEB98B0A40F}"/>
              </a:ext>
            </a:extLst>
          </p:cNvPr>
          <p:cNvSpPr>
            <a:spLocks noGrp="1"/>
          </p:cNvSpPr>
          <p:nvPr>
            <p:ph idx="1"/>
          </p:nvPr>
        </p:nvSpPr>
        <p:spPr>
          <a:xfrm>
            <a:off x="6477270" y="1130846"/>
            <a:ext cx="4974771" cy="4351338"/>
          </a:xfrm>
        </p:spPr>
        <p:txBody>
          <a:bodyPr>
            <a:normAutofit/>
          </a:bodyPr>
          <a:lstStyle/>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pPr marL="0" indent="0">
              <a:buNone/>
            </a:pPr>
            <a:r>
              <a:rPr lang="en-US">
                <a:solidFill>
                  <a:schemeClr val="bg1"/>
                </a:solidFill>
              </a:rPr>
              <a:t>      , Charles Toohey.</a:t>
            </a:r>
          </a:p>
        </p:txBody>
      </p:sp>
    </p:spTree>
    <p:extLst>
      <p:ext uri="{BB962C8B-B14F-4D97-AF65-F5344CB8AC3E}">
        <p14:creationId xmlns:p14="http://schemas.microsoft.com/office/powerpoint/2010/main" val="2137619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62E9A4-FB26-4B67-A061-73923885B70A}"/>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7988D1B-65B0-46B2-864D-6EED184B0E5F}"/>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Software inventory</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2FE5EA-18CE-43CC-B9AD-5182BD69C0AB}"/>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Before we can develop the program, we must first download and install all appropriate software.</a:t>
            </a:r>
          </a:p>
          <a:p>
            <a:r>
              <a:rPr lang="en-US" sz="2000">
                <a:solidFill>
                  <a:srgbClr val="FFFFFF"/>
                </a:solidFill>
              </a:rPr>
              <a:t>Software necessary includes SQLite studio, Excel, and Python IDE- Anaconda.</a:t>
            </a:r>
          </a:p>
        </p:txBody>
      </p:sp>
    </p:spTree>
    <p:extLst>
      <p:ext uri="{BB962C8B-B14F-4D97-AF65-F5344CB8AC3E}">
        <p14:creationId xmlns:p14="http://schemas.microsoft.com/office/powerpoint/2010/main" val="2012103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5E8867D9-227D-44F2-B854-FBFAA8FBD119}"/>
              </a:ext>
            </a:extLst>
          </p:cNvPr>
          <p:cNvPicPr>
            <a:picLocks noChangeAspect="1"/>
          </p:cNvPicPr>
          <p:nvPr/>
        </p:nvPicPr>
        <p:blipFill rotWithShape="1">
          <a:blip r:embed="rId2">
            <a:alphaModFix amt="35000"/>
          </a:blip>
          <a:srcRect t="5981" b="9750"/>
          <a:stretch/>
        </p:blipFill>
        <p:spPr>
          <a:xfrm>
            <a:off x="20" y="1"/>
            <a:ext cx="12191980" cy="6857999"/>
          </a:xfrm>
          <a:prstGeom prst="rect">
            <a:avLst/>
          </a:prstGeom>
        </p:spPr>
      </p:pic>
      <p:sp>
        <p:nvSpPr>
          <p:cNvPr id="2" name="Title 1">
            <a:extLst>
              <a:ext uri="{FF2B5EF4-FFF2-40B4-BE49-F238E27FC236}">
                <a16:creationId xmlns:a16="http://schemas.microsoft.com/office/drawing/2014/main" id="{AC58885E-820F-4034-9E4C-553A50728323}"/>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Software</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1289F2-F72F-49E2-92A6-8D8B4D93CEBF}"/>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Microsoft Excel</a:t>
            </a:r>
          </a:p>
          <a:p>
            <a:r>
              <a:rPr lang="en-US" sz="2000">
                <a:solidFill>
                  <a:srgbClr val="FFFFFF"/>
                </a:solidFill>
              </a:rPr>
              <a:t>SQLite</a:t>
            </a:r>
          </a:p>
          <a:p>
            <a:r>
              <a:rPr lang="en-US" sz="2000">
                <a:solidFill>
                  <a:srgbClr val="FFFFFF"/>
                </a:solidFill>
              </a:rPr>
              <a:t>Anaconda Navigator with Spyder</a:t>
            </a:r>
          </a:p>
        </p:txBody>
      </p:sp>
      <p:pic>
        <p:nvPicPr>
          <p:cNvPr id="6" name="Picture 5" descr="Icon&#10;&#10;Description automatically generated with medium confidence">
            <a:extLst>
              <a:ext uri="{FF2B5EF4-FFF2-40B4-BE49-F238E27FC236}">
                <a16:creationId xmlns:a16="http://schemas.microsoft.com/office/drawing/2014/main" id="{24F0FA60-9AA9-4C65-A74D-57F80A140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103" y="1444924"/>
            <a:ext cx="2573975" cy="2518472"/>
          </a:xfrm>
          <a:prstGeom prst="rect">
            <a:avLst/>
          </a:prstGeom>
        </p:spPr>
      </p:pic>
      <p:pic>
        <p:nvPicPr>
          <p:cNvPr id="8" name="Picture 7" descr="Graphical user interface, application, table, Excel&#10;&#10;Description automatically generated">
            <a:extLst>
              <a:ext uri="{FF2B5EF4-FFF2-40B4-BE49-F238E27FC236}">
                <a16:creationId xmlns:a16="http://schemas.microsoft.com/office/drawing/2014/main" id="{369B7BC5-2994-477B-9A82-6EEAF1B8C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932" y="357139"/>
            <a:ext cx="3313164" cy="2443211"/>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B18101D2-3800-4083-875D-B67542729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9158" y="4317757"/>
            <a:ext cx="2994920" cy="2258365"/>
          </a:xfrm>
          <a:prstGeom prst="rect">
            <a:avLst/>
          </a:prstGeom>
        </p:spPr>
      </p:pic>
      <p:pic>
        <p:nvPicPr>
          <p:cNvPr id="13" name="Picture 12">
            <a:extLst>
              <a:ext uri="{FF2B5EF4-FFF2-40B4-BE49-F238E27FC236}">
                <a16:creationId xmlns:a16="http://schemas.microsoft.com/office/drawing/2014/main" id="{35775F9B-789A-4114-B637-461729C8A457}"/>
              </a:ext>
            </a:extLst>
          </p:cNvPr>
          <p:cNvPicPr>
            <a:picLocks noGrp="1" noChangeAspect="1"/>
          </p:cNvPicPr>
          <p:nvPr/>
        </p:nvPicPr>
        <p:blipFill rotWithShape="1">
          <a:blip r:embed="rId6"/>
          <a:srcRect l="-308" t="-163" r="20620" b="163"/>
          <a:stretch/>
        </p:blipFill>
        <p:spPr>
          <a:xfrm>
            <a:off x="135973" y="-1"/>
            <a:ext cx="4273022" cy="3065462"/>
          </a:xfrm>
          <a:prstGeom prst="rect">
            <a:avLst/>
          </a:prstGeom>
        </p:spPr>
      </p:pic>
    </p:spTree>
    <p:extLst>
      <p:ext uri="{BB962C8B-B14F-4D97-AF65-F5344CB8AC3E}">
        <p14:creationId xmlns:p14="http://schemas.microsoft.com/office/powerpoint/2010/main" val="6926103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riting on a notepad">
            <a:extLst>
              <a:ext uri="{FF2B5EF4-FFF2-40B4-BE49-F238E27FC236}">
                <a16:creationId xmlns:a16="http://schemas.microsoft.com/office/drawing/2014/main" id="{752338BA-16A7-4AF1-A594-F76DD87E5DEE}"/>
              </a:ext>
            </a:extLst>
          </p:cNvPr>
          <p:cNvPicPr>
            <a:picLocks noChangeAspect="1"/>
          </p:cNvPicPr>
          <p:nvPr/>
        </p:nvPicPr>
        <p:blipFill rotWithShape="1">
          <a:blip r:embed="rId2">
            <a:alphaModFix amt="35000"/>
          </a:blip>
          <a:srcRect t="13177" b="15845"/>
          <a:stretch/>
        </p:blipFill>
        <p:spPr>
          <a:xfrm>
            <a:off x="20" y="1"/>
            <a:ext cx="12191980" cy="6857999"/>
          </a:xfrm>
          <a:prstGeom prst="rect">
            <a:avLst/>
          </a:prstGeom>
        </p:spPr>
      </p:pic>
      <p:sp>
        <p:nvSpPr>
          <p:cNvPr id="2" name="Title 1">
            <a:extLst>
              <a:ext uri="{FF2B5EF4-FFF2-40B4-BE49-F238E27FC236}">
                <a16:creationId xmlns:a16="http://schemas.microsoft.com/office/drawing/2014/main" id="{7487FCE7-F2FA-40F7-ACFD-4380E2636F2E}"/>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Plan and design</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F9C90F-32DC-4F86-9547-88988C3A81C0}"/>
              </a:ext>
            </a:extLst>
          </p:cNvPr>
          <p:cNvSpPr>
            <a:spLocks noGrp="1"/>
          </p:cNvSpPr>
          <p:nvPr>
            <p:ph idx="1"/>
          </p:nvPr>
        </p:nvSpPr>
        <p:spPr>
          <a:xfrm>
            <a:off x="5155379" y="1065862"/>
            <a:ext cx="5744685" cy="4726276"/>
          </a:xfrm>
        </p:spPr>
        <p:txBody>
          <a:bodyPr anchor="ctr">
            <a:normAutofit/>
          </a:bodyPr>
          <a:lstStyle/>
          <a:p>
            <a:r>
              <a:rPr lang="en-US" sz="2000" dirty="0">
                <a:solidFill>
                  <a:srgbClr val="FFFFFF"/>
                </a:solidFill>
              </a:rPr>
              <a:t>After we have prepared with our software installation, we can move to the planning stage of our project.</a:t>
            </a:r>
          </a:p>
          <a:p>
            <a:r>
              <a:rPr lang="en-US" sz="2000" dirty="0">
                <a:solidFill>
                  <a:srgbClr val="FFFFFF"/>
                </a:solidFill>
              </a:rPr>
              <a:t>To plan the design of the project we use a flowchart to visualize the steps needed.</a:t>
            </a:r>
          </a:p>
          <a:p>
            <a:r>
              <a:rPr lang="en-US" sz="2000" dirty="0">
                <a:solidFill>
                  <a:srgbClr val="FFFFFF"/>
                </a:solidFill>
              </a:rPr>
              <a:t>Planning and design stage is crucial to understand the development process.</a:t>
            </a:r>
          </a:p>
        </p:txBody>
      </p:sp>
    </p:spTree>
    <p:extLst>
      <p:ext uri="{BB962C8B-B14F-4D97-AF65-F5344CB8AC3E}">
        <p14:creationId xmlns:p14="http://schemas.microsoft.com/office/powerpoint/2010/main" val="14986684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D26E12-7B1C-4BEE-88A6-2AF873BF28FD}"/>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EB1E6A4-EE45-40BD-9743-74562BD357C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What are flowcharts</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233E0C-E4E2-4F2E-95E9-3137D7CE658E}"/>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A flowchart is a graphical representation of a process or workflow, and our flowchart illustrates the process and the output of this software development process.</a:t>
            </a:r>
          </a:p>
          <a:p>
            <a:r>
              <a:rPr lang="en-US" sz="2000">
                <a:solidFill>
                  <a:srgbClr val="FFFFFF"/>
                </a:solidFill>
              </a:rPr>
              <a:t>Many companies use flowcharts as simple narratives.</a:t>
            </a:r>
          </a:p>
        </p:txBody>
      </p:sp>
    </p:spTree>
    <p:extLst>
      <p:ext uri="{BB962C8B-B14F-4D97-AF65-F5344CB8AC3E}">
        <p14:creationId xmlns:p14="http://schemas.microsoft.com/office/powerpoint/2010/main" val="4391012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82249C-FD3D-49C1-A094-202A7E63DC32}"/>
              </a:ext>
            </a:extLst>
          </p:cNvPr>
          <p:cNvSpPr>
            <a:spLocks noGrp="1"/>
          </p:cNvSpPr>
          <p:nvPr>
            <p:ph type="title"/>
          </p:nvPr>
        </p:nvSpPr>
        <p:spPr>
          <a:xfrm>
            <a:off x="524256" y="491260"/>
            <a:ext cx="6594189" cy="1625210"/>
          </a:xfrm>
        </p:spPr>
        <p:txBody>
          <a:bodyPr>
            <a:normAutofit/>
          </a:bodyPr>
          <a:lstStyle/>
          <a:p>
            <a:r>
              <a:rPr lang="en-US">
                <a:solidFill>
                  <a:srgbClr val="FFFFFF"/>
                </a:solidFill>
              </a:rPr>
              <a:t>Flowchart</a:t>
            </a:r>
          </a:p>
        </p:txBody>
      </p:sp>
      <p:sp>
        <p:nvSpPr>
          <p:cNvPr id="26" name="Rectangle 17">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4B58E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Diagram&#10;&#10;Description automatically generated">
            <a:extLst>
              <a:ext uri="{FF2B5EF4-FFF2-40B4-BE49-F238E27FC236}">
                <a16:creationId xmlns:a16="http://schemas.microsoft.com/office/drawing/2014/main" id="{D72EC719-E25A-42E4-AF66-47E05E078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75" y="2667954"/>
            <a:ext cx="2072117" cy="3635293"/>
          </a:xfrm>
          <a:prstGeom prst="rect">
            <a:avLst/>
          </a:prstGeom>
        </p:spPr>
      </p:pic>
      <p:sp>
        <p:nvSpPr>
          <p:cNvPr id="27" name="Rectangle 19">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4B58E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Cloud shaped hard drive with cables">
            <a:extLst>
              <a:ext uri="{FF2B5EF4-FFF2-40B4-BE49-F238E27FC236}">
                <a16:creationId xmlns:a16="http://schemas.microsoft.com/office/drawing/2014/main" id="{3B690AEC-DC02-4D7B-B37A-70ABA3C5C372}"/>
              </a:ext>
            </a:extLst>
          </p:cNvPr>
          <p:cNvPicPr>
            <a:picLocks noChangeAspect="1"/>
          </p:cNvPicPr>
          <p:nvPr/>
        </p:nvPicPr>
        <p:blipFill rotWithShape="1">
          <a:blip r:embed="rId3"/>
          <a:srcRect t="1747"/>
          <a:stretch/>
        </p:blipFill>
        <p:spPr>
          <a:xfrm>
            <a:off x="4138970" y="3622908"/>
            <a:ext cx="3067358" cy="1725384"/>
          </a:xfrm>
          <a:prstGeom prst="rect">
            <a:avLst/>
          </a:prstGeom>
        </p:spPr>
      </p:pic>
      <p:sp>
        <p:nvSpPr>
          <p:cNvPr id="28"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E37233-0C3B-4FDB-B5C8-6632BE3E286D}"/>
              </a:ext>
            </a:extLst>
          </p:cNvPr>
          <p:cNvSpPr>
            <a:spLocks noGrp="1"/>
          </p:cNvSpPr>
          <p:nvPr>
            <p:ph idx="1"/>
          </p:nvPr>
        </p:nvSpPr>
        <p:spPr>
          <a:xfrm>
            <a:off x="7956057" y="762983"/>
            <a:ext cx="3515128" cy="5330923"/>
          </a:xfrm>
        </p:spPr>
        <p:txBody>
          <a:bodyPr anchor="ctr">
            <a:normAutofit/>
          </a:bodyPr>
          <a:lstStyle/>
          <a:p>
            <a:r>
              <a:rPr lang="en-US" sz="2200">
                <a:solidFill>
                  <a:srgbClr val="FFFFFF"/>
                </a:solidFill>
              </a:rPr>
              <a:t>Install Python</a:t>
            </a:r>
          </a:p>
          <a:p>
            <a:r>
              <a:rPr lang="en-US" sz="2200">
                <a:solidFill>
                  <a:srgbClr val="FFFFFF"/>
                </a:solidFill>
              </a:rPr>
              <a:t>Download weather data to a database</a:t>
            </a:r>
          </a:p>
          <a:p>
            <a:r>
              <a:rPr lang="en-US" sz="2200">
                <a:solidFill>
                  <a:srgbClr val="FFFFFF"/>
                </a:solidFill>
              </a:rPr>
              <a:t>Extract weather data from database into a comma separated file with Python.</a:t>
            </a:r>
          </a:p>
          <a:p>
            <a:r>
              <a:rPr lang="en-US" sz="2200">
                <a:solidFill>
                  <a:srgbClr val="FFFFFF"/>
                </a:solidFill>
              </a:rPr>
              <a:t>Cleanse weather data</a:t>
            </a:r>
          </a:p>
          <a:p>
            <a:r>
              <a:rPr lang="en-US" sz="2200">
                <a:solidFill>
                  <a:srgbClr val="FFFFFF"/>
                </a:solidFill>
              </a:rPr>
              <a:t>Use excel to manipulate data</a:t>
            </a:r>
          </a:p>
          <a:p>
            <a:r>
              <a:rPr lang="en-US" sz="2200">
                <a:solidFill>
                  <a:srgbClr val="FFFFFF"/>
                </a:solidFill>
              </a:rPr>
              <a:t>Use python data analytics modules to develop graphical models</a:t>
            </a:r>
          </a:p>
        </p:txBody>
      </p:sp>
    </p:spTree>
    <p:extLst>
      <p:ext uri="{BB962C8B-B14F-4D97-AF65-F5344CB8AC3E}">
        <p14:creationId xmlns:p14="http://schemas.microsoft.com/office/powerpoint/2010/main" val="81626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CD08D0-3571-46EB-BE25-643B51F78D14}"/>
              </a:ext>
            </a:extLst>
          </p:cNvPr>
          <p:cNvPicPr>
            <a:picLocks noChangeAspect="1"/>
          </p:cNvPicPr>
          <p:nvPr/>
        </p:nvPicPr>
        <p:blipFill rotWithShape="1">
          <a:blip r:embed="rId2">
            <a:alphaModFix amt="35000"/>
          </a:blip>
          <a:srcRect t="21329"/>
          <a:stretch/>
        </p:blipFill>
        <p:spPr>
          <a:xfrm>
            <a:off x="20" y="1"/>
            <a:ext cx="12191980" cy="6857999"/>
          </a:xfrm>
          <a:prstGeom prst="rect">
            <a:avLst/>
          </a:prstGeom>
        </p:spPr>
      </p:pic>
      <p:sp>
        <p:nvSpPr>
          <p:cNvPr id="2" name="Title 1">
            <a:extLst>
              <a:ext uri="{FF2B5EF4-FFF2-40B4-BE49-F238E27FC236}">
                <a16:creationId xmlns:a16="http://schemas.microsoft.com/office/drawing/2014/main" id="{A948FB7D-D59B-42E3-B17E-D206458AD32A}"/>
              </a:ext>
            </a:extLst>
          </p:cNvPr>
          <p:cNvSpPr>
            <a:spLocks noGrp="1"/>
          </p:cNvSpPr>
          <p:nvPr>
            <p:ph type="title"/>
          </p:nvPr>
        </p:nvSpPr>
        <p:spPr>
          <a:xfrm>
            <a:off x="838201" y="-1638300"/>
            <a:ext cx="3313164" cy="4905375"/>
          </a:xfrm>
        </p:spPr>
        <p:txBody>
          <a:bodyPr>
            <a:normAutofit/>
          </a:bodyPr>
          <a:lstStyle/>
          <a:p>
            <a:pPr algn="r"/>
            <a:r>
              <a:rPr lang="en-US" sz="4000" dirty="0">
                <a:solidFill>
                  <a:srgbClr val="FFFFFF"/>
                </a:solidFill>
              </a:rPr>
              <a:t>Adding library for weather data</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52C87A4-BF15-48E6-9FAE-68366DC7E5D9}"/>
              </a:ext>
            </a:extLst>
          </p:cNvPr>
          <p:cNvGraphicFramePr>
            <a:graphicFrameLocks noGrp="1"/>
          </p:cNvGraphicFramePr>
          <p:nvPr>
            <p:ph idx="1"/>
            <p:extLst>
              <p:ext uri="{D42A27DB-BD31-4B8C-83A1-F6EECF244321}">
                <p14:modId xmlns:p14="http://schemas.microsoft.com/office/powerpoint/2010/main" val="17240576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5775F9B-789A-4114-B637-461729C8A457}"/>
              </a:ext>
            </a:extLst>
          </p:cNvPr>
          <p:cNvPicPr>
            <a:picLocks noGrp="1" noChangeAspect="1"/>
          </p:cNvPicPr>
          <p:nvPr/>
        </p:nvPicPr>
        <p:blipFill rotWithShape="1">
          <a:blip r:embed="rId8"/>
          <a:srcRect l="-308" t="-163" r="20620" b="163"/>
          <a:stretch/>
        </p:blipFill>
        <p:spPr>
          <a:xfrm>
            <a:off x="162370" y="1819274"/>
            <a:ext cx="4830660" cy="3465511"/>
          </a:xfrm>
          <a:prstGeom prst="rect">
            <a:avLst/>
          </a:prstGeom>
        </p:spPr>
      </p:pic>
    </p:spTree>
    <p:extLst>
      <p:ext uri="{BB962C8B-B14F-4D97-AF65-F5344CB8AC3E}">
        <p14:creationId xmlns:p14="http://schemas.microsoft.com/office/powerpoint/2010/main" val="37996632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B722C494-7464-4CBD-B54F-D5A5FD737B33}"/>
              </a:ext>
            </a:extLst>
          </p:cNvPr>
          <p:cNvPicPr>
            <a:picLocks noChangeAspect="1"/>
          </p:cNvPicPr>
          <p:nvPr/>
        </p:nvPicPr>
        <p:blipFill rotWithShape="1">
          <a:blip r:embed="rId2">
            <a:alphaModFix amt="35000"/>
          </a:blip>
          <a:srcRect t="1220" b="1451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152B2-4BF7-4028-9463-C68AAA097670}"/>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Gathering temperature and humidity data</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EA1DC1-E551-49C3-B0F5-4D2342CDC8CA}"/>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After planning and design we must develop the code to download a set of weather observations.</a:t>
            </a:r>
          </a:p>
          <a:p>
            <a:r>
              <a:rPr lang="en-US" sz="2000">
                <a:solidFill>
                  <a:srgbClr val="FFFFFF"/>
                </a:solidFill>
              </a:rPr>
              <a:t>We must store this data on a local database in a table for further analysis.</a:t>
            </a:r>
          </a:p>
        </p:txBody>
      </p:sp>
    </p:spTree>
    <p:extLst>
      <p:ext uri="{BB962C8B-B14F-4D97-AF65-F5344CB8AC3E}">
        <p14:creationId xmlns:p14="http://schemas.microsoft.com/office/powerpoint/2010/main" val="10020384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1152</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Ceis 110  Programming with Data</vt:lpstr>
      <vt:lpstr>Introduction</vt:lpstr>
      <vt:lpstr>Software inventory</vt:lpstr>
      <vt:lpstr>Software</vt:lpstr>
      <vt:lpstr>Plan and design</vt:lpstr>
      <vt:lpstr>What are flowcharts</vt:lpstr>
      <vt:lpstr>Flowchart</vt:lpstr>
      <vt:lpstr>Adding library for weather data</vt:lpstr>
      <vt:lpstr>Gathering temperature and humidity data</vt:lpstr>
      <vt:lpstr>Build weatherDb.py file in spyder</vt:lpstr>
      <vt:lpstr>Weather db file</vt:lpstr>
      <vt:lpstr>Querying the Database to retrieve all rows and collums </vt:lpstr>
      <vt:lpstr>Query to retrieve min max temperature</vt:lpstr>
      <vt:lpstr>Data cleansing </vt:lpstr>
      <vt:lpstr>Extracting temperature and humidity using python code</vt:lpstr>
      <vt:lpstr>Data formatted in an Excel spreadsheet</vt:lpstr>
      <vt:lpstr>Data visualization</vt:lpstr>
      <vt:lpstr>Data analytics</vt:lpstr>
      <vt:lpstr>Charts</vt:lpstr>
      <vt:lpstr>Analysis</vt:lpstr>
      <vt:lpstr>Code</vt:lpstr>
      <vt:lpstr>Prediction</vt:lpstr>
      <vt:lpstr>Challenges</vt:lpstr>
      <vt:lpstr>Career skills</vt:lpstr>
      <vt:lpstr>Conclusion</vt:lpstr>
      <vt:lpstr>Thank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110  Programming with Data</dc:title>
  <dc:creator>Charles Toohey</dc:creator>
  <cp:lastModifiedBy>Charles Toohey</cp:lastModifiedBy>
  <cp:revision>2</cp:revision>
  <dcterms:created xsi:type="dcterms:W3CDTF">2022-02-17T00:43:56Z</dcterms:created>
  <dcterms:modified xsi:type="dcterms:W3CDTF">2022-02-17T02:37:45Z</dcterms:modified>
</cp:coreProperties>
</file>